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57" r:id="rId6"/>
    <p:sldId id="258" r:id="rId7"/>
    <p:sldId id="259" r:id="rId8"/>
    <p:sldId id="261" r:id="rId9"/>
    <p:sldId id="263" r:id="rId10"/>
    <p:sldId id="264" r:id="rId11"/>
    <p:sldId id="271" r:id="rId12"/>
    <p:sldId id="265" r:id="rId13"/>
    <p:sldId id="266" r:id="rId14"/>
    <p:sldId id="267" r:id="rId15"/>
    <p:sldId id="268" r:id="rId16"/>
    <p:sldId id="289" r:id="rId17"/>
    <p:sldId id="290" r:id="rId18"/>
    <p:sldId id="291" r:id="rId19"/>
    <p:sldId id="292" r:id="rId20"/>
    <p:sldId id="293" r:id="rId21"/>
    <p:sldId id="269" r:id="rId22"/>
    <p:sldId id="270" r:id="rId23"/>
    <p:sldId id="272" r:id="rId24"/>
    <p:sldId id="273" r:id="rId25"/>
    <p:sldId id="274" r:id="rId26"/>
    <p:sldId id="275" r:id="rId27"/>
    <p:sldId id="278" r:id="rId28"/>
    <p:sldId id="279" r:id="rId29"/>
    <p:sldId id="280" r:id="rId30"/>
    <p:sldId id="287" r:id="rId3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2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97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79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0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5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145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15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73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899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100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881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894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469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214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846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23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055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641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4950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536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728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362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2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617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1244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6377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0365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8667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8141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4177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4963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3758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826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0629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3448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5599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9734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1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1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696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55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9204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45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9307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052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/>
              <a:t>02.07.2025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78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647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43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54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7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9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0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5.png"/><Relationship Id="rId2" Type="http://schemas.openxmlformats.org/officeDocument/2006/relationships/image" Target="../media/image3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9.png"/><Relationship Id="rId2" Type="http://schemas.openxmlformats.org/officeDocument/2006/relationships/image" Target="../media/image3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3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31.png"/><Relationship Id="rId2" Type="http://schemas.openxmlformats.org/officeDocument/2006/relationships/image" Target="../media/image3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34.png"/><Relationship Id="rId2" Type="http://schemas.openxmlformats.org/officeDocument/2006/relationships/image" Target="../media/image3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39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39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39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43.png"/><Relationship Id="rId2" Type="http://schemas.openxmlformats.org/officeDocument/2006/relationships/image" Target="../media/image3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39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45.png"/><Relationship Id="rId2" Type="http://schemas.openxmlformats.org/officeDocument/2006/relationships/image" Target="../media/image3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39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39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39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48.png"/><Relationship Id="rId2" Type="http://schemas.openxmlformats.org/officeDocument/2006/relationships/image" Target="../media/image3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39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object 2">
            <a:extLst>
              <a:ext uri="{FF2B5EF4-FFF2-40B4-BE49-F238E27FC236}">
                <a16:creationId xmlns:a16="http://schemas.microsoft.com/office/drawing/2014/main" xmlns="" id="{20D93F1C-99F9-34DC-C93C-DE3488EF2FA4}"/>
              </a:ext>
            </a:extLst>
          </p:cNvPr>
          <p:cNvGrpSpPr/>
          <p:nvPr/>
        </p:nvGrpSpPr>
        <p:grpSpPr>
          <a:xfrm>
            <a:off x="6900107" y="495344"/>
            <a:ext cx="4914265" cy="5990590"/>
            <a:chOff x="7278099" y="496442"/>
            <a:chExt cx="4914265" cy="5990590"/>
          </a:xfrm>
        </p:grpSpPr>
        <p:pic>
          <p:nvPicPr>
            <p:cNvPr id="113" name="object 3">
              <a:extLst>
                <a:ext uri="{FF2B5EF4-FFF2-40B4-BE49-F238E27FC236}">
                  <a16:creationId xmlns:a16="http://schemas.microsoft.com/office/drawing/2014/main" xmlns="" id="{6283D8BC-82D4-B8A2-1D93-984835ED86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114" name="object 4">
              <a:extLst>
                <a:ext uri="{FF2B5EF4-FFF2-40B4-BE49-F238E27FC236}">
                  <a16:creationId xmlns:a16="http://schemas.microsoft.com/office/drawing/2014/main" xmlns="" id="{A6A45A6B-BF87-7B05-C16A-53467DCAC3D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37" name="object 35">
            <a:extLst>
              <a:ext uri="{FF2B5EF4-FFF2-40B4-BE49-F238E27FC236}">
                <a16:creationId xmlns:a16="http://schemas.microsoft.com/office/drawing/2014/main" xmlns="" id="{9BD17555-308E-CBDD-8812-C263B0DFF0AF}"/>
              </a:ext>
            </a:extLst>
          </p:cNvPr>
          <p:cNvSpPr txBox="1">
            <a:spLocks/>
          </p:cNvSpPr>
          <p:nvPr/>
        </p:nvSpPr>
        <p:spPr>
          <a:xfrm>
            <a:off x="544747" y="2510776"/>
            <a:ext cx="7675327" cy="2103781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l">
              <a:lnSpc>
                <a:spcPct val="100000"/>
              </a:lnSpc>
              <a:spcBef>
                <a:spcPts val="1045"/>
              </a:spcBef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ИНВЕСТИЦИОННАЯ СТРАТЕГИЯ МУНИЦИПАЛЬНОГО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РАЙОНА АЛЕКСЕЕВСКИЙ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САМАРСКОЙ ОБЛАСТИ</a:t>
            </a:r>
          </a:p>
        </p:txBody>
      </p:sp>
      <p:sp>
        <p:nvSpPr>
          <p:cNvPr id="38" name="object 36">
            <a:extLst>
              <a:ext uri="{FF2B5EF4-FFF2-40B4-BE49-F238E27FC236}">
                <a16:creationId xmlns:a16="http://schemas.microsoft.com/office/drawing/2014/main" xmlns="" id="{FD355094-F80B-521A-5D90-116E45545642}"/>
              </a:ext>
            </a:extLst>
          </p:cNvPr>
          <p:cNvSpPr/>
          <p:nvPr/>
        </p:nvSpPr>
        <p:spPr>
          <a:xfrm>
            <a:off x="589503" y="1968201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7">
            <a:extLst>
              <a:ext uri="{FF2B5EF4-FFF2-40B4-BE49-F238E27FC236}">
                <a16:creationId xmlns:a16="http://schemas.microsoft.com/office/drawing/2014/main" xmlns="" id="{C2FE2039-3F08-21A1-4C0A-3C0D96B221BC}"/>
              </a:ext>
            </a:extLst>
          </p:cNvPr>
          <p:cNvSpPr/>
          <p:nvPr/>
        </p:nvSpPr>
        <p:spPr>
          <a:xfrm>
            <a:off x="565858" y="5728950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6">
            <a:extLst>
              <a:ext uri="{FF2B5EF4-FFF2-40B4-BE49-F238E27FC236}">
                <a16:creationId xmlns:a16="http://schemas.microsoft.com/office/drawing/2014/main" xmlns="" id="{B36DE6F5-F4C7-DBAF-3AF7-F37BE77EBE7B}"/>
              </a:ext>
            </a:extLst>
          </p:cNvPr>
          <p:cNvGrpSpPr/>
          <p:nvPr/>
        </p:nvGrpSpPr>
        <p:grpSpPr>
          <a:xfrm>
            <a:off x="589503" y="606691"/>
            <a:ext cx="629285" cy="688340"/>
            <a:chOff x="2228689" y="511439"/>
            <a:chExt cx="629285" cy="688340"/>
          </a:xfrm>
        </p:grpSpPr>
        <p:pic>
          <p:nvPicPr>
            <p:cNvPr id="45" name="object 7">
              <a:extLst>
                <a:ext uri="{FF2B5EF4-FFF2-40B4-BE49-F238E27FC236}">
                  <a16:creationId xmlns:a16="http://schemas.microsoft.com/office/drawing/2014/main" xmlns="" id="{1702486E-963B-9732-711B-2071DFB01B0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6" name="object 8">
              <a:extLst>
                <a:ext uri="{FF2B5EF4-FFF2-40B4-BE49-F238E27FC236}">
                  <a16:creationId xmlns:a16="http://schemas.microsoft.com/office/drawing/2014/main" xmlns="" id="{DAAE0CD0-66F3-489B-2E43-26581F61B93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47" name="object 9">
              <a:extLst>
                <a:ext uri="{FF2B5EF4-FFF2-40B4-BE49-F238E27FC236}">
                  <a16:creationId xmlns:a16="http://schemas.microsoft.com/office/drawing/2014/main" xmlns="" id="{685EC4EC-DA92-BEF6-D3F9-785BFDA1DC09}"/>
                </a:ext>
              </a:extLst>
            </p:cNvPr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0">
              <a:extLst>
                <a:ext uri="{FF2B5EF4-FFF2-40B4-BE49-F238E27FC236}">
                  <a16:creationId xmlns:a16="http://schemas.microsoft.com/office/drawing/2014/main" xmlns="" id="{6AA2FCD3-B31E-26E7-4999-F3A64DE41CC9}"/>
                </a:ext>
              </a:extLst>
            </p:cNvPr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1">
              <a:extLst>
                <a:ext uri="{FF2B5EF4-FFF2-40B4-BE49-F238E27FC236}">
                  <a16:creationId xmlns:a16="http://schemas.microsoft.com/office/drawing/2014/main" xmlns="" id="{4FC0ADAF-0FC6-17DB-DEB8-5BFF2AF9E1CC}"/>
                </a:ext>
              </a:extLst>
            </p:cNvPr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12">
              <a:extLst>
                <a:ext uri="{FF2B5EF4-FFF2-40B4-BE49-F238E27FC236}">
                  <a16:creationId xmlns:a16="http://schemas.microsoft.com/office/drawing/2014/main" xmlns="" id="{91A1521B-664A-8EC1-26EA-474B9407781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:a16="http://schemas.microsoft.com/office/drawing/2014/main" xmlns="" id="{EA1EB914-C4FB-BF18-AEB8-A8F4D9DAC33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:a16="http://schemas.microsoft.com/office/drawing/2014/main" xmlns="" id="{AB6A7C5D-EB82-5D0D-DD7B-6B74925EF2FF}"/>
                </a:ext>
              </a:extLst>
            </p:cNvPr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xmlns="" id="{23682C1E-2C52-0175-2D4A-026AAC8B45C1}"/>
                </a:ext>
              </a:extLst>
            </p:cNvPr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16">
              <a:extLst>
                <a:ext uri="{FF2B5EF4-FFF2-40B4-BE49-F238E27FC236}">
                  <a16:creationId xmlns:a16="http://schemas.microsoft.com/office/drawing/2014/main" xmlns="" id="{B1279B92-DA67-4134-AE0C-BE0AD32F19B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55" name="object 17">
              <a:extLst>
                <a:ext uri="{FF2B5EF4-FFF2-40B4-BE49-F238E27FC236}">
                  <a16:creationId xmlns:a16="http://schemas.microsoft.com/office/drawing/2014/main" xmlns="" id="{65906B94-1389-1DDF-92A0-89B936BC64C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56" name="object 18">
              <a:extLst>
                <a:ext uri="{FF2B5EF4-FFF2-40B4-BE49-F238E27FC236}">
                  <a16:creationId xmlns:a16="http://schemas.microsoft.com/office/drawing/2014/main" xmlns="" id="{DB07808D-52F8-8DE5-2CC5-5D20B395F14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57" name="object 19">
              <a:extLst>
                <a:ext uri="{FF2B5EF4-FFF2-40B4-BE49-F238E27FC236}">
                  <a16:creationId xmlns:a16="http://schemas.microsoft.com/office/drawing/2014/main" xmlns="" id="{988CA873-70EC-665C-CA14-E0B296352E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58" name="object 20">
              <a:extLst>
                <a:ext uri="{FF2B5EF4-FFF2-40B4-BE49-F238E27FC236}">
                  <a16:creationId xmlns:a16="http://schemas.microsoft.com/office/drawing/2014/main" xmlns="" id="{CD0743B2-511B-80D0-BBEB-6A1DEB1A56B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59" name="object 21">
              <a:extLst>
                <a:ext uri="{FF2B5EF4-FFF2-40B4-BE49-F238E27FC236}">
                  <a16:creationId xmlns:a16="http://schemas.microsoft.com/office/drawing/2014/main" xmlns="" id="{5B803722-519C-A1DA-0FA1-23EE423F21FA}"/>
                </a:ext>
              </a:extLst>
            </p:cNvPr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2">
              <a:extLst>
                <a:ext uri="{FF2B5EF4-FFF2-40B4-BE49-F238E27FC236}">
                  <a16:creationId xmlns:a16="http://schemas.microsoft.com/office/drawing/2014/main" xmlns="" id="{E31DAF71-99E7-3FD4-A02A-804849FF0747}"/>
                </a:ext>
              </a:extLst>
            </p:cNvPr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3">
              <a:extLst>
                <a:ext uri="{FF2B5EF4-FFF2-40B4-BE49-F238E27FC236}">
                  <a16:creationId xmlns:a16="http://schemas.microsoft.com/office/drawing/2014/main" xmlns="" id="{65315CAE-6486-E01F-34F2-BBF485F0B198}"/>
                </a:ext>
              </a:extLst>
            </p:cNvPr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24">
              <a:extLst>
                <a:ext uri="{FF2B5EF4-FFF2-40B4-BE49-F238E27FC236}">
                  <a16:creationId xmlns:a16="http://schemas.microsoft.com/office/drawing/2014/main" xmlns="" id="{D3552C64-1139-28E3-92E7-6189A72BAF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63" name="object 25">
              <a:extLst>
                <a:ext uri="{FF2B5EF4-FFF2-40B4-BE49-F238E27FC236}">
                  <a16:creationId xmlns:a16="http://schemas.microsoft.com/office/drawing/2014/main" xmlns="" id="{0F89AB17-071C-6813-4291-8907B6A2378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64" name="object 26">
              <a:extLst>
                <a:ext uri="{FF2B5EF4-FFF2-40B4-BE49-F238E27FC236}">
                  <a16:creationId xmlns:a16="http://schemas.microsoft.com/office/drawing/2014/main" xmlns="" id="{7B755C44-24A4-2F1A-DEFA-BFE11D40B7F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65" name="object 27">
              <a:extLst>
                <a:ext uri="{FF2B5EF4-FFF2-40B4-BE49-F238E27FC236}">
                  <a16:creationId xmlns:a16="http://schemas.microsoft.com/office/drawing/2014/main" xmlns="" id="{8327032A-DB51-7C9D-EFC4-9385B216F20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66" name="object 28">
              <a:extLst>
                <a:ext uri="{FF2B5EF4-FFF2-40B4-BE49-F238E27FC236}">
                  <a16:creationId xmlns:a16="http://schemas.microsoft.com/office/drawing/2014/main" xmlns="" id="{B5047B7F-4A50-D8D3-FDD4-09CC6A68DF6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67" name="object 29">
              <a:extLst>
                <a:ext uri="{FF2B5EF4-FFF2-40B4-BE49-F238E27FC236}">
                  <a16:creationId xmlns:a16="http://schemas.microsoft.com/office/drawing/2014/main" xmlns="" id="{5B908974-2305-AE19-CA41-B8561C41DC61}"/>
                </a:ext>
              </a:extLst>
            </p:cNvPr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0">
              <a:extLst>
                <a:ext uri="{FF2B5EF4-FFF2-40B4-BE49-F238E27FC236}">
                  <a16:creationId xmlns:a16="http://schemas.microsoft.com/office/drawing/2014/main" xmlns="" id="{3B4EA6B9-0C1D-5220-05CC-4393F95AFCE8}"/>
                </a:ext>
              </a:extLst>
            </p:cNvPr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1">
              <a:extLst>
                <a:ext uri="{FF2B5EF4-FFF2-40B4-BE49-F238E27FC236}">
                  <a16:creationId xmlns:a16="http://schemas.microsoft.com/office/drawing/2014/main" xmlns="" id="{29599B90-AD0E-CB89-6289-1B2DA3B2CC9A}"/>
                </a:ext>
              </a:extLst>
            </p:cNvPr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32">
              <a:extLst>
                <a:ext uri="{FF2B5EF4-FFF2-40B4-BE49-F238E27FC236}">
                  <a16:creationId xmlns:a16="http://schemas.microsoft.com/office/drawing/2014/main" xmlns="" id="{C0761E03-75D8-D6A6-8D00-584FE44B48D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71" name="object 33">
              <a:extLst>
                <a:ext uri="{FF2B5EF4-FFF2-40B4-BE49-F238E27FC236}">
                  <a16:creationId xmlns:a16="http://schemas.microsoft.com/office/drawing/2014/main" xmlns="" id="{096F8F6A-F2C2-C0FF-D925-164007B8301E}"/>
                </a:ext>
              </a:extLst>
            </p:cNvPr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34">
            <a:extLst>
              <a:ext uri="{FF2B5EF4-FFF2-40B4-BE49-F238E27FC236}">
                <a16:creationId xmlns:a16="http://schemas.microsoft.com/office/drawing/2014/main" xmlns="" id="{557AAE29-8554-943A-F4C2-0FE574F12907}"/>
              </a:ext>
            </a:extLst>
          </p:cNvPr>
          <p:cNvSpPr txBox="1"/>
          <p:nvPr/>
        </p:nvSpPr>
        <p:spPr>
          <a:xfrm>
            <a:off x="1367140" y="737089"/>
            <a:ext cx="2285697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  <a:r>
              <a:rPr sz="1200" spc="13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инвестиций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</a:t>
            </a:r>
            <a:r>
              <a:rPr sz="1200" spc="10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object 5">
            <a:extLst>
              <a:ext uri="{FF2B5EF4-FFF2-40B4-BE49-F238E27FC236}">
                <a16:creationId xmlns:a16="http://schemas.microsoft.com/office/drawing/2014/main" xmlns="" id="{A990A578-09AB-EEBF-439B-205F69632BEB}"/>
              </a:ext>
            </a:extLst>
          </p:cNvPr>
          <p:cNvSpPr txBox="1"/>
          <p:nvPr/>
        </p:nvSpPr>
        <p:spPr>
          <a:xfrm>
            <a:off x="553157" y="5932895"/>
            <a:ext cx="5777865" cy="32316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>
              <a:spcBef>
                <a:spcPts val="600"/>
              </a:spcBef>
            </a:pPr>
            <a:r>
              <a:rPr lang="ru-RU" sz="16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object 34">
            <a:extLst>
              <a:ext uri="{FF2B5EF4-FFF2-40B4-BE49-F238E27FC236}">
                <a16:creationId xmlns:a16="http://schemas.microsoft.com/office/drawing/2014/main" xmlns="" id="{F130C793-6816-D141-4EDD-CFC5766CBD31}"/>
              </a:ext>
            </a:extLst>
          </p:cNvPr>
          <p:cNvSpPr txBox="1"/>
          <p:nvPr/>
        </p:nvSpPr>
        <p:spPr>
          <a:xfrm>
            <a:off x="5438773" y="753720"/>
            <a:ext cx="2285697" cy="398186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12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Алексеевский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xmlns="" id="{DB7EF0EE-2585-86E7-EE52-4AA856CDD7A7}"/>
              </a:ext>
            </a:extLst>
          </p:cNvPr>
          <p:cNvSpPr txBox="1"/>
          <p:nvPr/>
        </p:nvSpPr>
        <p:spPr>
          <a:xfrm>
            <a:off x="553157" y="4600960"/>
            <a:ext cx="5777865" cy="1346522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>
              <a:lnSpc>
                <a:spcPts val="3120"/>
              </a:lnSpc>
              <a:spcBef>
                <a:spcPts val="600"/>
              </a:spcBef>
            </a:pPr>
            <a:r>
              <a:rPr lang="ru-RU" sz="16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Устинов Василий Александрович – инвестиционный управляющий</a:t>
            </a:r>
            <a:r>
              <a:rPr lang="ru-RU" sz="16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муниципального района Алексеевский </a:t>
            </a:r>
          </a:p>
          <a:p>
            <a:pPr marL="12700" marR="5080">
              <a:lnSpc>
                <a:spcPts val="3120"/>
              </a:lnSpc>
              <a:spcBef>
                <a:spcPts val="600"/>
              </a:spcBef>
            </a:pPr>
            <a:r>
              <a:rPr lang="ru-RU" sz="16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329" y="558069"/>
            <a:ext cx="642475" cy="80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968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ГЕОГРАФИЧЕСКОГО ПОЛОЖЕНИЯ ТЕРРИТОРИИ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2DE35930-77B0-4E8C-BFE0-2B0EB83171D0}"/>
              </a:ext>
            </a:extLst>
          </p:cNvPr>
          <p:cNvSpPr txBox="1"/>
          <p:nvPr/>
        </p:nvSpPr>
        <p:spPr>
          <a:xfrm>
            <a:off x="325324" y="1731508"/>
            <a:ext cx="11428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Алексеевский район образован в 1928 году.</a:t>
            </a:r>
          </a:p>
          <a:p>
            <a:r>
              <a:rPr lang="ru-RU" sz="1600" i="1" dirty="0" smtClean="0"/>
              <a:t>Численность населения </a:t>
            </a:r>
            <a:r>
              <a:rPr lang="ru-RU" sz="1600" i="1" dirty="0" smtClean="0"/>
              <a:t>10,5 </a:t>
            </a:r>
            <a:r>
              <a:rPr lang="ru-RU" sz="1600" i="1" dirty="0" smtClean="0"/>
              <a:t>тыс. человек. </a:t>
            </a:r>
          </a:p>
          <a:p>
            <a:r>
              <a:rPr lang="ru-RU" sz="1600" i="1" dirty="0" smtClean="0"/>
              <a:t>Площадь района – 1890,9 кв. км.   Сельских поселений  - 5, населенных пунктов – 28. </a:t>
            </a:r>
            <a:endParaRPr lang="ru-RU" sz="1600" i="1" dirty="0"/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xmlns="" id="{B11CAB01-4582-424E-9F38-7A47960980BE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6" name="object 6">
              <a:extLst>
                <a:ext uri="{FF2B5EF4-FFF2-40B4-BE49-F238E27FC236}">
                  <a16:creationId xmlns:a16="http://schemas.microsoft.com/office/drawing/2014/main" xmlns="" id="{B988F059-8BD2-375F-2910-546C3454369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7" name="object 7">
                <a:extLst>
                  <a:ext uri="{FF2B5EF4-FFF2-40B4-BE49-F238E27FC236}">
                    <a16:creationId xmlns:a16="http://schemas.microsoft.com/office/drawing/2014/main" xmlns="" id="{1ABC88BF-7FFF-7CEC-ED4F-8D01A96F42C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8" name="object 8">
                <a:extLst>
                  <a:ext uri="{FF2B5EF4-FFF2-40B4-BE49-F238E27FC236}">
                    <a16:creationId xmlns:a16="http://schemas.microsoft.com/office/drawing/2014/main" xmlns="" id="{D72BEB1E-0FF4-B3CE-12D6-B5F405F0FBB7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9" name="object 9">
                <a:extLst>
                  <a:ext uri="{FF2B5EF4-FFF2-40B4-BE49-F238E27FC236}">
                    <a16:creationId xmlns:a16="http://schemas.microsoft.com/office/drawing/2014/main" xmlns="" id="{333B1CE9-638E-3C06-2B20-20D32F06DC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" name="object 10">
                <a:extLst>
                  <a:ext uri="{FF2B5EF4-FFF2-40B4-BE49-F238E27FC236}">
                    <a16:creationId xmlns:a16="http://schemas.microsoft.com/office/drawing/2014/main" xmlns="" id="{6B8B3425-04B3-EAD2-EA0F-FA1597AC644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object 11">
                <a:extLst>
                  <a:ext uri="{FF2B5EF4-FFF2-40B4-BE49-F238E27FC236}">
                    <a16:creationId xmlns:a16="http://schemas.microsoft.com/office/drawing/2014/main" xmlns="" id="{294B80E9-70F1-01AD-1EC3-6E99F60A5C0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2" name="object 12">
                <a:extLst>
                  <a:ext uri="{FF2B5EF4-FFF2-40B4-BE49-F238E27FC236}">
                    <a16:creationId xmlns:a16="http://schemas.microsoft.com/office/drawing/2014/main" xmlns="" id="{2AAA3D3D-AB6B-039D-593C-CE836BD00F9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13" name="object 13">
                <a:extLst>
                  <a:ext uri="{FF2B5EF4-FFF2-40B4-BE49-F238E27FC236}">
                    <a16:creationId xmlns:a16="http://schemas.microsoft.com/office/drawing/2014/main" xmlns="" id="{8592841A-EC18-7464-4393-738EFE00FC2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14" name="object 14">
                <a:extLst>
                  <a:ext uri="{FF2B5EF4-FFF2-40B4-BE49-F238E27FC236}">
                    <a16:creationId xmlns:a16="http://schemas.microsoft.com/office/drawing/2014/main" xmlns="" id="{0CB28A25-9A83-2CA8-C181-86C5C5B281DD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" name="object 15">
                <a:extLst>
                  <a:ext uri="{FF2B5EF4-FFF2-40B4-BE49-F238E27FC236}">
                    <a16:creationId xmlns:a16="http://schemas.microsoft.com/office/drawing/2014/main" xmlns="" id="{79CA1CE2-3F71-B04E-E4A3-347ECE78D7C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16" name="object 16">
                <a:extLst>
                  <a:ext uri="{FF2B5EF4-FFF2-40B4-BE49-F238E27FC236}">
                    <a16:creationId xmlns:a16="http://schemas.microsoft.com/office/drawing/2014/main" xmlns="" id="{10C9F72C-2653-BDEF-8D7A-96BE1AC1DF2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17" name="object 17">
                <a:extLst>
                  <a:ext uri="{FF2B5EF4-FFF2-40B4-BE49-F238E27FC236}">
                    <a16:creationId xmlns:a16="http://schemas.microsoft.com/office/drawing/2014/main" xmlns="" id="{A84094D4-2490-FE38-745B-A941A2F3CAC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18" name="object 18">
                <a:extLst>
                  <a:ext uri="{FF2B5EF4-FFF2-40B4-BE49-F238E27FC236}">
                    <a16:creationId xmlns:a16="http://schemas.microsoft.com/office/drawing/2014/main" xmlns="" id="{D28EB228-BB9F-6664-4FE3-4AFA63D576C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19" name="object 19">
                <a:extLst>
                  <a:ext uri="{FF2B5EF4-FFF2-40B4-BE49-F238E27FC236}">
                    <a16:creationId xmlns:a16="http://schemas.microsoft.com/office/drawing/2014/main" xmlns="" id="{292183E0-FFB6-F24F-B91B-74EFA0F9AD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20" name="object 20">
                <a:extLst>
                  <a:ext uri="{FF2B5EF4-FFF2-40B4-BE49-F238E27FC236}">
                    <a16:creationId xmlns:a16="http://schemas.microsoft.com/office/drawing/2014/main" xmlns="" id="{030461B9-C591-AAAE-BC83-4EE747135E5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21" name="object 21">
                <a:extLst>
                  <a:ext uri="{FF2B5EF4-FFF2-40B4-BE49-F238E27FC236}">
                    <a16:creationId xmlns:a16="http://schemas.microsoft.com/office/drawing/2014/main" xmlns="" id="{19EC7105-A4FA-37B8-AB6B-6CBB258D74B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22">
                <a:extLst>
                  <a:ext uri="{FF2B5EF4-FFF2-40B4-BE49-F238E27FC236}">
                    <a16:creationId xmlns:a16="http://schemas.microsoft.com/office/drawing/2014/main" xmlns="" id="{F7B027E5-882D-62AB-E0F4-22E868153C2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>
                <a:extLst>
                  <a:ext uri="{FF2B5EF4-FFF2-40B4-BE49-F238E27FC236}">
                    <a16:creationId xmlns:a16="http://schemas.microsoft.com/office/drawing/2014/main" xmlns="" id="{0633CBAF-8416-4D1C-A68D-4991C802BD6A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4" name="object 24">
                <a:extLst>
                  <a:ext uri="{FF2B5EF4-FFF2-40B4-BE49-F238E27FC236}">
                    <a16:creationId xmlns:a16="http://schemas.microsoft.com/office/drawing/2014/main" xmlns="" id="{D8CDA463-0AD9-0F43-FEAA-F9261DAF5EB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25" name="object 25">
                <a:extLst>
                  <a:ext uri="{FF2B5EF4-FFF2-40B4-BE49-F238E27FC236}">
                    <a16:creationId xmlns:a16="http://schemas.microsoft.com/office/drawing/2014/main" xmlns="" id="{EABFBE0D-E4C7-1408-20A8-ED3B9F02DBB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26" name="object 26">
                <a:extLst>
                  <a:ext uri="{FF2B5EF4-FFF2-40B4-BE49-F238E27FC236}">
                    <a16:creationId xmlns:a16="http://schemas.microsoft.com/office/drawing/2014/main" xmlns="" id="{1B9BE5FD-4B6D-A48E-F529-3801F7F4B77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27" name="object 27">
                <a:extLst>
                  <a:ext uri="{FF2B5EF4-FFF2-40B4-BE49-F238E27FC236}">
                    <a16:creationId xmlns:a16="http://schemas.microsoft.com/office/drawing/2014/main" xmlns="" id="{90878C5D-452D-B7DB-0449-466D24F2600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28" name="object 28">
                <a:extLst>
                  <a:ext uri="{FF2B5EF4-FFF2-40B4-BE49-F238E27FC236}">
                    <a16:creationId xmlns:a16="http://schemas.microsoft.com/office/drawing/2014/main" xmlns="" id="{F44FA83C-F31A-7E12-F0C1-2E4933325B5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29" name="object 29">
                <a:extLst>
                  <a:ext uri="{FF2B5EF4-FFF2-40B4-BE49-F238E27FC236}">
                    <a16:creationId xmlns:a16="http://schemas.microsoft.com/office/drawing/2014/main" xmlns="" id="{B31F776D-97E4-65F1-D1BE-444F19D4766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30">
                <a:extLst>
                  <a:ext uri="{FF2B5EF4-FFF2-40B4-BE49-F238E27FC236}">
                    <a16:creationId xmlns:a16="http://schemas.microsoft.com/office/drawing/2014/main" xmlns="" id="{F8A2D03C-3028-CE18-F842-515CB372255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31">
                <a:extLst>
                  <a:ext uri="{FF2B5EF4-FFF2-40B4-BE49-F238E27FC236}">
                    <a16:creationId xmlns:a16="http://schemas.microsoft.com/office/drawing/2014/main" xmlns="" id="{F27559D2-09E0-764D-383B-AD32B1A3A77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2" name="object 32">
                <a:extLst>
                  <a:ext uri="{FF2B5EF4-FFF2-40B4-BE49-F238E27FC236}">
                    <a16:creationId xmlns:a16="http://schemas.microsoft.com/office/drawing/2014/main" xmlns="" id="{4AE7C3F8-7488-1AB2-AC8E-F249C8974F3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33" name="object 33">
                <a:extLst>
                  <a:ext uri="{FF2B5EF4-FFF2-40B4-BE49-F238E27FC236}">
                    <a16:creationId xmlns:a16="http://schemas.microsoft.com/office/drawing/2014/main" xmlns="" id="{456E3EDE-BBD5-F475-A06C-00326E65C94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4" name="object 34">
              <a:extLst>
                <a:ext uri="{FF2B5EF4-FFF2-40B4-BE49-F238E27FC236}">
                  <a16:creationId xmlns:a16="http://schemas.microsoft.com/office/drawing/2014/main" xmlns="" id="{32AF0A4B-7DB7-D203-12EA-99EE987302B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xmlns="" id="{2BFDAEB4-E2EC-4884-80C6-EDBD9EA120FA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 smtClean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212" y="378287"/>
            <a:ext cx="392650" cy="590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4150572" y="2846895"/>
            <a:ext cx="712872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600" i="1" dirty="0" smtClean="0">
                <a:solidFill>
                  <a:prstClr val="black"/>
                </a:solidFill>
              </a:rPr>
              <a:t>Географическое положение: район расположен на юге – востоке области.</a:t>
            </a:r>
          </a:p>
          <a:p>
            <a:r>
              <a:rPr lang="ru-RU" sz="1600" i="1" dirty="0" smtClean="0">
                <a:solidFill>
                  <a:prstClr val="black"/>
                </a:solidFill>
              </a:rPr>
              <a:t>Граничит с Борским, </a:t>
            </a:r>
            <a:r>
              <a:rPr lang="ru-RU" sz="1600" i="1" dirty="0" err="1" smtClean="0">
                <a:solidFill>
                  <a:prstClr val="black"/>
                </a:solidFill>
              </a:rPr>
              <a:t>Большеглушицким</a:t>
            </a:r>
            <a:r>
              <a:rPr lang="ru-RU" sz="1600" i="1" dirty="0" smtClean="0">
                <a:solidFill>
                  <a:prstClr val="black"/>
                </a:solidFill>
              </a:rPr>
              <a:t>, </a:t>
            </a:r>
            <a:r>
              <a:rPr lang="ru-RU" sz="1600" i="1" dirty="0" err="1" smtClean="0">
                <a:solidFill>
                  <a:prstClr val="black"/>
                </a:solidFill>
              </a:rPr>
              <a:t>Нефтегорским</a:t>
            </a:r>
            <a:r>
              <a:rPr lang="ru-RU" sz="1600" i="1" dirty="0" smtClean="0">
                <a:solidFill>
                  <a:prstClr val="black"/>
                </a:solidFill>
              </a:rPr>
              <a:t>, </a:t>
            </a:r>
            <a:r>
              <a:rPr lang="ru-RU" sz="1600" i="1" dirty="0" err="1" smtClean="0">
                <a:solidFill>
                  <a:prstClr val="black"/>
                </a:solidFill>
              </a:rPr>
              <a:t>Богатовским</a:t>
            </a:r>
            <a:r>
              <a:rPr lang="ru-RU" sz="1600" i="1" dirty="0" smtClean="0">
                <a:solidFill>
                  <a:prstClr val="black"/>
                </a:solidFill>
              </a:rPr>
              <a:t> районами и Оренбургской областью. Район расположен в степной зоне. Территория района </a:t>
            </a:r>
            <a:r>
              <a:rPr lang="ru-RU" sz="1600" i="1" dirty="0" err="1" smtClean="0">
                <a:solidFill>
                  <a:prstClr val="black"/>
                </a:solidFill>
              </a:rPr>
              <a:t>безлесая</a:t>
            </a:r>
            <a:r>
              <a:rPr lang="ru-RU" sz="1600" i="1" dirty="0" smtClean="0">
                <a:solidFill>
                  <a:prstClr val="black"/>
                </a:solidFill>
              </a:rPr>
              <a:t>, слабодренированная, </a:t>
            </a:r>
            <a:r>
              <a:rPr lang="ru-RU" sz="1600" i="1" dirty="0" err="1" smtClean="0">
                <a:solidFill>
                  <a:prstClr val="black"/>
                </a:solidFill>
              </a:rPr>
              <a:t>широковолнистая</a:t>
            </a:r>
            <a:r>
              <a:rPr lang="ru-RU" sz="1600" i="1" dirty="0" smtClean="0">
                <a:solidFill>
                  <a:prstClr val="black"/>
                </a:solidFill>
              </a:rPr>
              <a:t> равнина, расчлененная оврагами и балками. Почвы: преимущественно обыкновенные южные черноземы.</a:t>
            </a:r>
          </a:p>
          <a:p>
            <a:r>
              <a:rPr lang="ru-RU" sz="1600" i="1" dirty="0" smtClean="0">
                <a:solidFill>
                  <a:prstClr val="black"/>
                </a:solidFill>
              </a:rPr>
              <a:t>Расстояние: до г.Самара – 147 км, до железнодорожной станции </a:t>
            </a:r>
            <a:r>
              <a:rPr lang="ru-RU" sz="1600" i="1" dirty="0" err="1" smtClean="0">
                <a:solidFill>
                  <a:prstClr val="black"/>
                </a:solidFill>
              </a:rPr>
              <a:t>с.Богатое</a:t>
            </a:r>
            <a:r>
              <a:rPr lang="ru-RU" sz="1600" i="1" dirty="0" smtClean="0">
                <a:solidFill>
                  <a:prstClr val="black"/>
                </a:solidFill>
              </a:rPr>
              <a:t> – 70 км, до </a:t>
            </a:r>
            <a:r>
              <a:rPr lang="ru-RU" sz="1600" i="1" dirty="0" err="1" smtClean="0">
                <a:solidFill>
                  <a:prstClr val="black"/>
                </a:solidFill>
              </a:rPr>
              <a:t>аэропрорта</a:t>
            </a:r>
            <a:r>
              <a:rPr lang="ru-RU" sz="1600" i="1" dirty="0" smtClean="0">
                <a:solidFill>
                  <a:prstClr val="black"/>
                </a:solidFill>
              </a:rPr>
              <a:t> «</a:t>
            </a:r>
            <a:r>
              <a:rPr lang="ru-RU" sz="1600" i="1" dirty="0" err="1" smtClean="0">
                <a:solidFill>
                  <a:prstClr val="black"/>
                </a:solidFill>
              </a:rPr>
              <a:t>Курумоч</a:t>
            </a:r>
            <a:r>
              <a:rPr lang="ru-RU" sz="1600" i="1" dirty="0" smtClean="0">
                <a:solidFill>
                  <a:prstClr val="black"/>
                </a:solidFill>
              </a:rPr>
              <a:t>» – 180 км.  </a:t>
            </a:r>
          </a:p>
          <a:p>
            <a:r>
              <a:rPr lang="ru-RU" sz="1600" i="1" dirty="0">
                <a:solidFill>
                  <a:srgbClr val="000000"/>
                </a:solidFill>
                <a:ea typeface="Times New Roman"/>
              </a:rPr>
              <a:t>  </a:t>
            </a:r>
            <a:r>
              <a:rPr lang="ru-RU" sz="1600" i="1" dirty="0" smtClean="0">
                <a:solidFill>
                  <a:srgbClr val="000000"/>
                </a:solidFill>
                <a:ea typeface="Times New Roman"/>
              </a:rPr>
              <a:t>Алексеевский район связан с соседними районами дорогами областного и местного значения с выходом на федеральные</a:t>
            </a:r>
            <a:r>
              <a:rPr lang="ru-RU" i="1" dirty="0" smtClean="0">
                <a:solidFill>
                  <a:srgbClr val="000000"/>
                </a:solidFill>
                <a:ea typeface="Times New Roman"/>
              </a:rPr>
              <a:t>.</a:t>
            </a:r>
          </a:p>
          <a:p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79" y="2846895"/>
            <a:ext cx="3337233" cy="3380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260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РЕСУРСНО-СЫРЬЕВОЙ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3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BB150C80-1A2C-4834-A97D-6086F25256E1}"/>
              </a:ext>
            </a:extLst>
          </p:cNvPr>
          <p:cNvSpPr txBox="1"/>
          <p:nvPr/>
        </p:nvSpPr>
        <p:spPr>
          <a:xfrm>
            <a:off x="318975" y="1759789"/>
            <a:ext cx="1142852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i="1" dirty="0" smtClean="0"/>
          </a:p>
          <a:p>
            <a:r>
              <a:rPr lang="ru-RU" sz="1600" i="1" dirty="0" smtClean="0"/>
              <a:t>Алексеевский район </a:t>
            </a:r>
            <a:r>
              <a:rPr lang="ru-RU" sz="1600" i="1" dirty="0"/>
              <a:t>расположен на юге – востоке области, граничит с Борским, </a:t>
            </a:r>
            <a:r>
              <a:rPr lang="ru-RU" sz="1600" i="1" dirty="0" err="1"/>
              <a:t>Большеглушицким</a:t>
            </a:r>
            <a:r>
              <a:rPr lang="ru-RU" sz="1600" i="1" dirty="0"/>
              <a:t>, </a:t>
            </a:r>
            <a:r>
              <a:rPr lang="ru-RU" sz="1600" i="1" dirty="0" err="1"/>
              <a:t>Нефтегорским</a:t>
            </a:r>
            <a:r>
              <a:rPr lang="ru-RU" sz="1600" i="1" dirty="0"/>
              <a:t>, </a:t>
            </a:r>
            <a:r>
              <a:rPr lang="ru-RU" sz="1600" i="1" dirty="0" err="1"/>
              <a:t>Богатовским</a:t>
            </a:r>
            <a:r>
              <a:rPr lang="ru-RU" sz="1600" i="1" dirty="0"/>
              <a:t> районами и Оренбургской областью.  Расположен в степной зоне. Это безлесная, слабо дренированная, </a:t>
            </a:r>
            <a:r>
              <a:rPr lang="ru-RU" sz="1600" i="1" dirty="0" err="1"/>
              <a:t>широковолнистая</a:t>
            </a:r>
            <a:r>
              <a:rPr lang="ru-RU" sz="1600" i="1" dirty="0"/>
              <a:t> равнина, расчлененная оврагами и балками</a:t>
            </a:r>
            <a:r>
              <a:rPr lang="ru-RU" sz="1600" i="1" dirty="0" smtClean="0"/>
              <a:t>. Район расположен в </a:t>
            </a:r>
            <a:r>
              <a:rPr lang="ru-RU" sz="1600" i="1" dirty="0"/>
              <a:t>степной </a:t>
            </a:r>
            <a:r>
              <a:rPr lang="ru-RU" sz="1600" i="1" dirty="0" smtClean="0"/>
              <a:t>зоне.</a:t>
            </a:r>
            <a:r>
              <a:rPr lang="ru-RU" sz="1600" i="1" dirty="0"/>
              <a:t/>
            </a:r>
            <a:br>
              <a:rPr lang="ru-RU" sz="1600" i="1" dirty="0"/>
            </a:br>
            <a:r>
              <a:rPr lang="ru-RU" sz="1600" i="1" dirty="0"/>
              <a:t>Полезные ископаемые:  богатые месторождения нефти и газа.</a:t>
            </a:r>
            <a:br>
              <a:rPr lang="ru-RU" sz="1600" i="1" dirty="0"/>
            </a:br>
            <a:r>
              <a:rPr lang="ru-RU" sz="1600" i="1" dirty="0"/>
              <a:t>Почвы: преимущественно обыкновенные южные черноземы.</a:t>
            </a:r>
            <a:br>
              <a:rPr lang="ru-RU" sz="1600" i="1" dirty="0"/>
            </a:br>
            <a:r>
              <a:rPr lang="ru-RU" sz="1600" i="1" dirty="0"/>
              <a:t>Расстояние: до Самары – 147 км., до ближайшей железнодорожной станции – </a:t>
            </a:r>
            <a:r>
              <a:rPr lang="ru-RU" sz="1600" i="1" dirty="0" smtClean="0"/>
              <a:t>180 км.</a:t>
            </a:r>
          </a:p>
          <a:p>
            <a:pPr lvl="0"/>
            <a:r>
              <a:rPr lang="ru-RU" sz="1600" i="1" dirty="0" smtClean="0"/>
              <a:t> </a:t>
            </a:r>
            <a:r>
              <a:rPr lang="ru-RU" sz="1600" i="1" dirty="0"/>
              <a:t>Это безлесная, слабо дренированная, </a:t>
            </a:r>
            <a:r>
              <a:rPr lang="ru-RU" sz="1600" i="1" dirty="0" err="1"/>
              <a:t>широковолнистая</a:t>
            </a:r>
            <a:r>
              <a:rPr lang="ru-RU" sz="1600" i="1" dirty="0"/>
              <a:t> равнина, расчлененная оврагами и балками.</a:t>
            </a:r>
            <a:br>
              <a:rPr lang="ru-RU" sz="1600" i="1" dirty="0"/>
            </a:br>
            <a:r>
              <a:rPr lang="ru-RU" sz="1600" i="1" dirty="0" smtClean="0"/>
              <a:t>Природные </a:t>
            </a:r>
            <a:r>
              <a:rPr lang="ru-RU" sz="1600" i="1" dirty="0"/>
              <a:t>ресурсы муниципального района Алексеевский Самарской области: </a:t>
            </a:r>
          </a:p>
          <a:p>
            <a:pPr lvl="0"/>
            <a:r>
              <a:rPr lang="ru-RU" sz="1600" i="1" dirty="0"/>
              <a:t>минерально-сырьевую базу района образуют углеводородное и </a:t>
            </a:r>
            <a:r>
              <a:rPr lang="ru-RU" sz="1600" i="1" dirty="0" err="1"/>
              <a:t>минерально</a:t>
            </a:r>
            <a:r>
              <a:rPr lang="ru-RU" sz="1600" i="1" dirty="0"/>
              <a:t> – строительное сырье.</a:t>
            </a:r>
          </a:p>
          <a:p>
            <a:pPr lvl="0"/>
            <a:r>
              <a:rPr lang="ru-RU" sz="1600" i="1" dirty="0"/>
              <a:t>Имеются запасы нефти и ведется ее добыча, находятся месторождения неметаллических полезных ископаемых: </a:t>
            </a:r>
            <a:r>
              <a:rPr lang="ru-RU" sz="1600" i="1" dirty="0" err="1"/>
              <a:t>песчанно</a:t>
            </a:r>
            <a:r>
              <a:rPr lang="ru-RU" sz="1600" i="1" dirty="0"/>
              <a:t>-гравийных материалов и кирпичных глин.</a:t>
            </a:r>
          </a:p>
          <a:p>
            <a:r>
              <a:rPr lang="ru-RU" sz="1600" i="1" dirty="0" smtClean="0"/>
              <a:t>Почвы преимущественно </a:t>
            </a:r>
            <a:r>
              <a:rPr lang="ru-RU" sz="1600" i="1" dirty="0"/>
              <a:t>обыкновенные южные черноземы</a:t>
            </a:r>
            <a:r>
              <a:rPr lang="ru-RU" sz="1600" i="1" dirty="0" smtClean="0"/>
              <a:t>.</a:t>
            </a:r>
          </a:p>
          <a:p>
            <a:r>
              <a:rPr lang="ru-RU" sz="1600" i="1" dirty="0" smtClean="0"/>
              <a:t>Территория района облесена довольно неравномерно, основная часть лесов составляют лесополосы.</a:t>
            </a:r>
          </a:p>
          <a:p>
            <a:r>
              <a:rPr lang="ru-RU" sz="1600" i="1" dirty="0" smtClean="0"/>
              <a:t>Леса, в основном, лиственные, с преимуществом клена, березы, осины, со </a:t>
            </a:r>
            <a:r>
              <a:rPr lang="ru-RU" sz="1600" i="1" dirty="0" err="1" smtClean="0"/>
              <a:t>злаково</a:t>
            </a:r>
            <a:r>
              <a:rPr lang="ru-RU" sz="1600" i="1" dirty="0" smtClean="0"/>
              <a:t> – разнотравными изреженными травостоями. Благодаря влиянию важных экологических факторов основной фон  растительности кормовых угодий образуют настоящие степи. Среди настоящих степей преобладают степи равнин и покатых склонов.</a:t>
            </a:r>
          </a:p>
          <a:p>
            <a:endParaRPr lang="ru-RU" sz="1400" i="1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996F8FB1-DB92-4114-8B7D-91065B7CAF74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0" name="object 6">
              <a:extLst>
                <a:ext uri="{FF2B5EF4-FFF2-40B4-BE49-F238E27FC236}">
                  <a16:creationId xmlns:a16="http://schemas.microsoft.com/office/drawing/2014/main" xmlns="" id="{59AB7D96-537D-4C35-A34A-F28CA2613989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5" name="object 7">
                <a:extLst>
                  <a:ext uri="{FF2B5EF4-FFF2-40B4-BE49-F238E27FC236}">
                    <a16:creationId xmlns:a16="http://schemas.microsoft.com/office/drawing/2014/main" xmlns="" id="{67542C28-2E90-48BC-8C96-2FF1D3FECA65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6" name="object 8">
                <a:extLst>
                  <a:ext uri="{FF2B5EF4-FFF2-40B4-BE49-F238E27FC236}">
                    <a16:creationId xmlns:a16="http://schemas.microsoft.com/office/drawing/2014/main" xmlns="" id="{B0FFC844-E4E9-42FA-A294-05782404047A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7" name="object 9">
                <a:extLst>
                  <a:ext uri="{FF2B5EF4-FFF2-40B4-BE49-F238E27FC236}">
                    <a16:creationId xmlns:a16="http://schemas.microsoft.com/office/drawing/2014/main" xmlns="" id="{F42F5336-003B-4CB9-B820-5F7EC9D9CD0C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10">
                <a:extLst>
                  <a:ext uri="{FF2B5EF4-FFF2-40B4-BE49-F238E27FC236}">
                    <a16:creationId xmlns:a16="http://schemas.microsoft.com/office/drawing/2014/main" xmlns="" id="{32A08E02-0070-4463-8CAF-7C6359D1274B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1">
                <a:extLst>
                  <a:ext uri="{FF2B5EF4-FFF2-40B4-BE49-F238E27FC236}">
                    <a16:creationId xmlns:a16="http://schemas.microsoft.com/office/drawing/2014/main" xmlns="" id="{5C181E2A-5AF9-40EA-9485-95EF00C403AE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0" name="object 12">
                <a:extLst>
                  <a:ext uri="{FF2B5EF4-FFF2-40B4-BE49-F238E27FC236}">
                    <a16:creationId xmlns:a16="http://schemas.microsoft.com/office/drawing/2014/main" xmlns="" id="{84C811B8-28DB-4AA7-BF18-CF47C707F493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1" name="object 13">
                <a:extLst>
                  <a:ext uri="{FF2B5EF4-FFF2-40B4-BE49-F238E27FC236}">
                    <a16:creationId xmlns:a16="http://schemas.microsoft.com/office/drawing/2014/main" xmlns="" id="{572EC1E2-8D29-42AD-8392-B1F85629D31C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2" name="object 14">
                <a:extLst>
                  <a:ext uri="{FF2B5EF4-FFF2-40B4-BE49-F238E27FC236}">
                    <a16:creationId xmlns:a16="http://schemas.microsoft.com/office/drawing/2014/main" xmlns="" id="{C1227EC5-4DF7-4C68-A477-FEC53AAE3B78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5">
                <a:extLst>
                  <a:ext uri="{FF2B5EF4-FFF2-40B4-BE49-F238E27FC236}">
                    <a16:creationId xmlns:a16="http://schemas.microsoft.com/office/drawing/2014/main" xmlns="" id="{8E014753-DDC5-4871-8899-017F7BE640FE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4" name="object 16">
                <a:extLst>
                  <a:ext uri="{FF2B5EF4-FFF2-40B4-BE49-F238E27FC236}">
                    <a16:creationId xmlns:a16="http://schemas.microsoft.com/office/drawing/2014/main" xmlns="" id="{68DCC96E-2A08-45AB-A560-C3CCF67D9D08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5" name="object 17">
                <a:extLst>
                  <a:ext uri="{FF2B5EF4-FFF2-40B4-BE49-F238E27FC236}">
                    <a16:creationId xmlns:a16="http://schemas.microsoft.com/office/drawing/2014/main" xmlns="" id="{459E4DC0-BD34-4C4F-9C2F-D99E3C5B969A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6" name="object 18">
                <a:extLst>
                  <a:ext uri="{FF2B5EF4-FFF2-40B4-BE49-F238E27FC236}">
                    <a16:creationId xmlns:a16="http://schemas.microsoft.com/office/drawing/2014/main" xmlns="" id="{A4347E3A-2A6B-4E5D-9485-58CAE446166D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7" name="object 19">
                <a:extLst>
                  <a:ext uri="{FF2B5EF4-FFF2-40B4-BE49-F238E27FC236}">
                    <a16:creationId xmlns:a16="http://schemas.microsoft.com/office/drawing/2014/main" xmlns="" id="{C4A1EBE8-3DFC-4AFA-8D05-8F762F703418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8" name="object 20">
                <a:extLst>
                  <a:ext uri="{FF2B5EF4-FFF2-40B4-BE49-F238E27FC236}">
                    <a16:creationId xmlns:a16="http://schemas.microsoft.com/office/drawing/2014/main" xmlns="" id="{53B51C05-56C0-45FC-8F8E-6CF060FC607D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59" name="object 21">
                <a:extLst>
                  <a:ext uri="{FF2B5EF4-FFF2-40B4-BE49-F238E27FC236}">
                    <a16:creationId xmlns:a16="http://schemas.microsoft.com/office/drawing/2014/main" xmlns="" id="{21ABF3A7-13D5-4F01-AC4B-B5DB56D9D465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2">
                <a:extLst>
                  <a:ext uri="{FF2B5EF4-FFF2-40B4-BE49-F238E27FC236}">
                    <a16:creationId xmlns:a16="http://schemas.microsoft.com/office/drawing/2014/main" xmlns="" id="{057B7C77-D66C-45E7-BF6C-4A4CC220A994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3">
                <a:extLst>
                  <a:ext uri="{FF2B5EF4-FFF2-40B4-BE49-F238E27FC236}">
                    <a16:creationId xmlns:a16="http://schemas.microsoft.com/office/drawing/2014/main" xmlns="" id="{BEDFF433-69E5-405B-985D-C12720F736E6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2" name="object 24">
                <a:extLst>
                  <a:ext uri="{FF2B5EF4-FFF2-40B4-BE49-F238E27FC236}">
                    <a16:creationId xmlns:a16="http://schemas.microsoft.com/office/drawing/2014/main" xmlns="" id="{CB640F8F-9D55-44D0-A391-F3A1600E4086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3" name="object 25">
                <a:extLst>
                  <a:ext uri="{FF2B5EF4-FFF2-40B4-BE49-F238E27FC236}">
                    <a16:creationId xmlns:a16="http://schemas.microsoft.com/office/drawing/2014/main" xmlns="" id="{DA115763-BA2B-4781-B5BE-0232F496B72C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4" name="object 26">
                <a:extLst>
                  <a:ext uri="{FF2B5EF4-FFF2-40B4-BE49-F238E27FC236}">
                    <a16:creationId xmlns:a16="http://schemas.microsoft.com/office/drawing/2014/main" xmlns="" id="{1912DC7E-9CED-4640-A5EE-489F618E8808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5" name="object 27">
                <a:extLst>
                  <a:ext uri="{FF2B5EF4-FFF2-40B4-BE49-F238E27FC236}">
                    <a16:creationId xmlns:a16="http://schemas.microsoft.com/office/drawing/2014/main" xmlns="" id="{B932A438-0903-4E29-A73A-CAD60C7B8158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6" name="object 28">
                <a:extLst>
                  <a:ext uri="{FF2B5EF4-FFF2-40B4-BE49-F238E27FC236}">
                    <a16:creationId xmlns:a16="http://schemas.microsoft.com/office/drawing/2014/main" xmlns="" id="{97328D8A-BD0F-43D4-89F3-6C098D240A38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7" name="object 29">
                <a:extLst>
                  <a:ext uri="{FF2B5EF4-FFF2-40B4-BE49-F238E27FC236}">
                    <a16:creationId xmlns:a16="http://schemas.microsoft.com/office/drawing/2014/main" xmlns="" id="{93CF21AB-65EC-4FD1-BA50-9FF60270EC34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0">
                <a:extLst>
                  <a:ext uri="{FF2B5EF4-FFF2-40B4-BE49-F238E27FC236}">
                    <a16:creationId xmlns:a16="http://schemas.microsoft.com/office/drawing/2014/main" xmlns="" id="{745770D7-440C-4147-A3F4-5E35E2744936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1">
                <a:extLst>
                  <a:ext uri="{FF2B5EF4-FFF2-40B4-BE49-F238E27FC236}">
                    <a16:creationId xmlns:a16="http://schemas.microsoft.com/office/drawing/2014/main" xmlns="" id="{89CC25AD-231B-485D-9F2E-23602208E501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0" name="object 32">
                <a:extLst>
                  <a:ext uri="{FF2B5EF4-FFF2-40B4-BE49-F238E27FC236}">
                    <a16:creationId xmlns:a16="http://schemas.microsoft.com/office/drawing/2014/main" xmlns="" id="{92E4C73F-83E0-4DDB-A1C8-5E0E20FD234B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1" name="object 33">
                <a:extLst>
                  <a:ext uri="{FF2B5EF4-FFF2-40B4-BE49-F238E27FC236}">
                    <a16:creationId xmlns:a16="http://schemas.microsoft.com/office/drawing/2014/main" xmlns="" id="{A27894F7-8316-48F9-A4FB-3DA85D5695B6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xmlns="" id="{B35138AF-90B3-4EDC-9C27-F51CDDDEDF57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bject 34">
              <a:extLst>
                <a:ext uri="{FF2B5EF4-FFF2-40B4-BE49-F238E27FC236}">
                  <a16:creationId xmlns:a16="http://schemas.microsoft.com/office/drawing/2014/main" xmlns="" id="{F410B10C-D876-4D28-90A2-E4A4E84955D5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Наименование муниципального образования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438" y="356486"/>
            <a:ext cx="396875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0861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353024"/>
            <a:ext cx="8748825" cy="508794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КАДРОВЫЙ ПОТЕНЦИАЛ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4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993D1A9-E626-4A6C-9C60-968BCDCAC4DC}"/>
              </a:ext>
            </a:extLst>
          </p:cNvPr>
          <p:cNvSpPr txBox="1"/>
          <p:nvPr/>
        </p:nvSpPr>
        <p:spPr>
          <a:xfrm>
            <a:off x="432594" y="1514861"/>
            <a:ext cx="11428525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/>
          </a:p>
          <a:p>
            <a:endParaRPr lang="ru-RU" sz="900" i="1" dirty="0" smtClean="0"/>
          </a:p>
          <a:p>
            <a:endParaRPr lang="ru-RU" sz="900" i="1" dirty="0"/>
          </a:p>
          <a:p>
            <a:endParaRPr lang="ru-RU" sz="900" i="1" dirty="0" smtClean="0"/>
          </a:p>
          <a:p>
            <a:endParaRPr lang="ru-RU" sz="900" i="1" dirty="0"/>
          </a:p>
          <a:p>
            <a:endParaRPr lang="ru-RU" sz="900" i="1" dirty="0" smtClean="0"/>
          </a:p>
          <a:p>
            <a:endParaRPr lang="ru-RU" sz="900" i="1" dirty="0"/>
          </a:p>
          <a:p>
            <a:endParaRPr lang="ru-RU" sz="900" i="1" dirty="0" smtClean="0"/>
          </a:p>
          <a:p>
            <a:endParaRPr lang="ru-RU" sz="900" i="1" dirty="0"/>
          </a:p>
          <a:p>
            <a:endParaRPr lang="ru-RU" sz="900" i="1" dirty="0" smtClean="0"/>
          </a:p>
          <a:p>
            <a:endParaRPr lang="ru-RU" sz="900" i="1" dirty="0"/>
          </a:p>
          <a:p>
            <a:endParaRPr lang="ru-RU" sz="900" i="1" dirty="0" smtClean="0"/>
          </a:p>
          <a:p>
            <a:endParaRPr lang="ru-RU" sz="900" i="1" dirty="0"/>
          </a:p>
          <a:p>
            <a:endParaRPr lang="ru-RU" sz="900" i="1" dirty="0" smtClean="0"/>
          </a:p>
          <a:p>
            <a:endParaRPr lang="ru-RU" sz="900" i="1" dirty="0"/>
          </a:p>
          <a:p>
            <a:endParaRPr lang="ru-RU" sz="900" i="1" dirty="0" smtClean="0"/>
          </a:p>
          <a:p>
            <a:r>
              <a:rPr lang="ru-RU" sz="1400" i="1" dirty="0" smtClean="0"/>
              <a:t>Население района:</a:t>
            </a:r>
          </a:p>
          <a:p>
            <a:r>
              <a:rPr lang="ru-RU" sz="1400" i="1" dirty="0" smtClean="0"/>
              <a:t>На </a:t>
            </a:r>
            <a:r>
              <a:rPr lang="ru-RU" sz="1400" i="1" dirty="0" smtClean="0"/>
              <a:t>01.01.2024– 10499 человека, </a:t>
            </a:r>
            <a:endParaRPr lang="ru-RU" sz="1400" i="1" dirty="0" smtClean="0"/>
          </a:p>
          <a:p>
            <a:r>
              <a:rPr lang="ru-RU" sz="1400" i="1" dirty="0" smtClean="0"/>
              <a:t>Трудовые ресурсы –  </a:t>
            </a:r>
            <a:r>
              <a:rPr lang="ru-RU" sz="1400" i="1" dirty="0" smtClean="0"/>
              <a:t>6181 человек </a:t>
            </a:r>
            <a:r>
              <a:rPr lang="ru-RU" sz="1400" i="1" dirty="0" smtClean="0"/>
              <a:t>, </a:t>
            </a:r>
          </a:p>
          <a:p>
            <a:r>
              <a:rPr lang="ru-RU" sz="1400" i="1" dirty="0" smtClean="0"/>
              <a:t>занято в экономике – </a:t>
            </a:r>
            <a:r>
              <a:rPr lang="ru-RU" sz="1400" i="1" dirty="0" smtClean="0"/>
              <a:t>5101 человек.</a:t>
            </a:r>
            <a:endParaRPr lang="ru-RU" sz="1400" i="1" dirty="0" smtClean="0"/>
          </a:p>
          <a:p>
            <a:r>
              <a:rPr lang="ru-RU" sz="1400" i="1" dirty="0" smtClean="0"/>
              <a:t>Трудоспособное население - </a:t>
            </a:r>
            <a:r>
              <a:rPr lang="ru-RU" sz="1400" i="1" dirty="0" smtClean="0"/>
              <a:t>5660 </a:t>
            </a:r>
            <a:r>
              <a:rPr lang="ru-RU" sz="1400" i="1" dirty="0" smtClean="0"/>
              <a:t>человек, </a:t>
            </a:r>
          </a:p>
          <a:p>
            <a:r>
              <a:rPr lang="ru-RU" sz="1400" i="1" dirty="0" smtClean="0"/>
              <a:t>Моложе трудоспособного населения - </a:t>
            </a:r>
            <a:r>
              <a:rPr lang="ru-RU" sz="1400" i="1" dirty="0" smtClean="0"/>
              <a:t>1736 </a:t>
            </a:r>
            <a:r>
              <a:rPr lang="ru-RU" sz="1400" i="1" dirty="0" smtClean="0"/>
              <a:t>человека,</a:t>
            </a:r>
          </a:p>
          <a:p>
            <a:r>
              <a:rPr lang="ru-RU" sz="1400" i="1" dirty="0" smtClean="0"/>
              <a:t>Старше трудоспособного населения - </a:t>
            </a:r>
            <a:r>
              <a:rPr lang="ru-RU" sz="1400" i="1" dirty="0" smtClean="0"/>
              <a:t>3103 </a:t>
            </a:r>
            <a:r>
              <a:rPr lang="ru-RU" sz="1400" i="1" dirty="0" smtClean="0"/>
              <a:t>человек.</a:t>
            </a:r>
          </a:p>
          <a:p>
            <a:r>
              <a:rPr lang="ru-RU" sz="1400" i="1" dirty="0" smtClean="0"/>
              <a:t>На </a:t>
            </a:r>
            <a:r>
              <a:rPr lang="ru-RU" sz="1400" i="1" dirty="0" smtClean="0"/>
              <a:t>01.01.2025 </a:t>
            </a:r>
            <a:r>
              <a:rPr lang="ru-RU" sz="1400" i="1" dirty="0" smtClean="0"/>
              <a:t>года – 103 организации, 232 индивидуальных предпринимателя</a:t>
            </a:r>
          </a:p>
          <a:p>
            <a:r>
              <a:rPr lang="ru-RU" sz="1400" i="1" dirty="0" smtClean="0"/>
              <a:t>Уровень безработицы – 1,0%.</a:t>
            </a:r>
          </a:p>
          <a:p>
            <a:r>
              <a:rPr lang="ru-RU" sz="1400" i="1" dirty="0" smtClean="0"/>
              <a:t>Достаточное количество кадров для инвестиционной деятельности имеется</a:t>
            </a:r>
            <a:endParaRPr lang="ru-RU" sz="1400" i="1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36935FE8-B426-4505-9319-A3C7A6C4D2B8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0" name="object 6">
              <a:extLst>
                <a:ext uri="{FF2B5EF4-FFF2-40B4-BE49-F238E27FC236}">
                  <a16:creationId xmlns:a16="http://schemas.microsoft.com/office/drawing/2014/main" xmlns="" id="{1B136828-E634-4168-B691-4047DEEE7E1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5" name="object 7">
                <a:extLst>
                  <a:ext uri="{FF2B5EF4-FFF2-40B4-BE49-F238E27FC236}">
                    <a16:creationId xmlns:a16="http://schemas.microsoft.com/office/drawing/2014/main" xmlns="" id="{2D5571F1-BA69-4B7F-831F-F3C2F0B542FC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6" name="object 8">
                <a:extLst>
                  <a:ext uri="{FF2B5EF4-FFF2-40B4-BE49-F238E27FC236}">
                    <a16:creationId xmlns:a16="http://schemas.microsoft.com/office/drawing/2014/main" xmlns="" id="{95B65261-9CE7-4907-94DC-D3993B361E42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7" name="object 9">
                <a:extLst>
                  <a:ext uri="{FF2B5EF4-FFF2-40B4-BE49-F238E27FC236}">
                    <a16:creationId xmlns:a16="http://schemas.microsoft.com/office/drawing/2014/main" xmlns="" id="{7710F683-B86E-4C31-B9FF-2C64BDCF259C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10">
                <a:extLst>
                  <a:ext uri="{FF2B5EF4-FFF2-40B4-BE49-F238E27FC236}">
                    <a16:creationId xmlns:a16="http://schemas.microsoft.com/office/drawing/2014/main" xmlns="" id="{2AAD6EAF-BF06-4B5F-AFCE-7DB6590C6A96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1">
                <a:extLst>
                  <a:ext uri="{FF2B5EF4-FFF2-40B4-BE49-F238E27FC236}">
                    <a16:creationId xmlns:a16="http://schemas.microsoft.com/office/drawing/2014/main" xmlns="" id="{E9FDE1DE-457B-42F5-83BF-3A761617D226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0" name="object 12">
                <a:extLst>
                  <a:ext uri="{FF2B5EF4-FFF2-40B4-BE49-F238E27FC236}">
                    <a16:creationId xmlns:a16="http://schemas.microsoft.com/office/drawing/2014/main" xmlns="" id="{E9CBDC72-5D78-476C-B556-56012E7D74D5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1" name="object 13">
                <a:extLst>
                  <a:ext uri="{FF2B5EF4-FFF2-40B4-BE49-F238E27FC236}">
                    <a16:creationId xmlns:a16="http://schemas.microsoft.com/office/drawing/2014/main" xmlns="" id="{667AA36E-5717-47B2-A1F6-AB3E9C2707D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2" name="object 14">
                <a:extLst>
                  <a:ext uri="{FF2B5EF4-FFF2-40B4-BE49-F238E27FC236}">
                    <a16:creationId xmlns:a16="http://schemas.microsoft.com/office/drawing/2014/main" xmlns="" id="{39C93A59-CE09-4062-8BF3-3EF07F1BEF11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5">
                <a:extLst>
                  <a:ext uri="{FF2B5EF4-FFF2-40B4-BE49-F238E27FC236}">
                    <a16:creationId xmlns:a16="http://schemas.microsoft.com/office/drawing/2014/main" xmlns="" id="{B5C5141E-D7EB-4AE7-8A9B-C148A61780FB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4" name="object 16">
                <a:extLst>
                  <a:ext uri="{FF2B5EF4-FFF2-40B4-BE49-F238E27FC236}">
                    <a16:creationId xmlns:a16="http://schemas.microsoft.com/office/drawing/2014/main" xmlns="" id="{B6E145E2-AFA4-4D2C-9E28-29BDA91C98D5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5" name="object 17">
                <a:extLst>
                  <a:ext uri="{FF2B5EF4-FFF2-40B4-BE49-F238E27FC236}">
                    <a16:creationId xmlns:a16="http://schemas.microsoft.com/office/drawing/2014/main" xmlns="" id="{27A0F2D6-E2EB-41E5-B5A3-C09BE559C807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6" name="object 18">
                <a:extLst>
                  <a:ext uri="{FF2B5EF4-FFF2-40B4-BE49-F238E27FC236}">
                    <a16:creationId xmlns:a16="http://schemas.microsoft.com/office/drawing/2014/main" xmlns="" id="{1525EEE0-AD70-46C1-B091-0F3F49CC7E5B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7" name="object 19">
                <a:extLst>
                  <a:ext uri="{FF2B5EF4-FFF2-40B4-BE49-F238E27FC236}">
                    <a16:creationId xmlns:a16="http://schemas.microsoft.com/office/drawing/2014/main" xmlns="" id="{B8250306-A581-4B0A-A5AE-6FFD88EE3B36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8" name="object 20">
                <a:extLst>
                  <a:ext uri="{FF2B5EF4-FFF2-40B4-BE49-F238E27FC236}">
                    <a16:creationId xmlns:a16="http://schemas.microsoft.com/office/drawing/2014/main" xmlns="" id="{C989A64B-C8A6-4D3A-9DF7-6A2D0416CA0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59" name="object 21">
                <a:extLst>
                  <a:ext uri="{FF2B5EF4-FFF2-40B4-BE49-F238E27FC236}">
                    <a16:creationId xmlns:a16="http://schemas.microsoft.com/office/drawing/2014/main" xmlns="" id="{75D98639-9D8F-4550-BBB1-6EC2D157F486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2">
                <a:extLst>
                  <a:ext uri="{FF2B5EF4-FFF2-40B4-BE49-F238E27FC236}">
                    <a16:creationId xmlns:a16="http://schemas.microsoft.com/office/drawing/2014/main" xmlns="" id="{2C9350BF-D2F0-4725-A2D2-68B43BC67C53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3">
                <a:extLst>
                  <a:ext uri="{FF2B5EF4-FFF2-40B4-BE49-F238E27FC236}">
                    <a16:creationId xmlns:a16="http://schemas.microsoft.com/office/drawing/2014/main" xmlns="" id="{501882F2-78AC-4451-B7BD-DB1B932C3B82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2" name="object 24">
                <a:extLst>
                  <a:ext uri="{FF2B5EF4-FFF2-40B4-BE49-F238E27FC236}">
                    <a16:creationId xmlns:a16="http://schemas.microsoft.com/office/drawing/2014/main" xmlns="" id="{96D96FA0-0087-461F-9F02-9375554D99BB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3" name="object 25">
                <a:extLst>
                  <a:ext uri="{FF2B5EF4-FFF2-40B4-BE49-F238E27FC236}">
                    <a16:creationId xmlns:a16="http://schemas.microsoft.com/office/drawing/2014/main" xmlns="" id="{78047F55-E839-4311-A27D-60DB72717C0B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4" name="object 26">
                <a:extLst>
                  <a:ext uri="{FF2B5EF4-FFF2-40B4-BE49-F238E27FC236}">
                    <a16:creationId xmlns:a16="http://schemas.microsoft.com/office/drawing/2014/main" xmlns="" id="{5F0BC8E5-F13F-41A1-A181-C7612B472F79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5" name="object 27">
                <a:extLst>
                  <a:ext uri="{FF2B5EF4-FFF2-40B4-BE49-F238E27FC236}">
                    <a16:creationId xmlns:a16="http://schemas.microsoft.com/office/drawing/2014/main" xmlns="" id="{068EE01B-6537-4D30-ACB7-383C8D859F6C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6" name="object 28">
                <a:extLst>
                  <a:ext uri="{FF2B5EF4-FFF2-40B4-BE49-F238E27FC236}">
                    <a16:creationId xmlns:a16="http://schemas.microsoft.com/office/drawing/2014/main" xmlns="" id="{F47721FF-41A9-441A-AE59-29B9F4D0686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7" name="object 29">
                <a:extLst>
                  <a:ext uri="{FF2B5EF4-FFF2-40B4-BE49-F238E27FC236}">
                    <a16:creationId xmlns:a16="http://schemas.microsoft.com/office/drawing/2014/main" xmlns="" id="{E6B1C405-9469-4EAB-BE62-BAB2027E6D8B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0">
                <a:extLst>
                  <a:ext uri="{FF2B5EF4-FFF2-40B4-BE49-F238E27FC236}">
                    <a16:creationId xmlns:a16="http://schemas.microsoft.com/office/drawing/2014/main" xmlns="" id="{B259320D-0515-4D4D-B55B-67D8ECD47CA7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1">
                <a:extLst>
                  <a:ext uri="{FF2B5EF4-FFF2-40B4-BE49-F238E27FC236}">
                    <a16:creationId xmlns:a16="http://schemas.microsoft.com/office/drawing/2014/main" xmlns="" id="{1ED1A529-EC8F-4CF2-955A-285610BEBB2B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0" name="object 32">
                <a:extLst>
                  <a:ext uri="{FF2B5EF4-FFF2-40B4-BE49-F238E27FC236}">
                    <a16:creationId xmlns:a16="http://schemas.microsoft.com/office/drawing/2014/main" xmlns="" id="{2AE618B4-9509-4E40-9E40-19BF3EA13812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1" name="object 33">
                <a:extLst>
                  <a:ext uri="{FF2B5EF4-FFF2-40B4-BE49-F238E27FC236}">
                    <a16:creationId xmlns:a16="http://schemas.microsoft.com/office/drawing/2014/main" xmlns="" id="{1A461D92-7E1D-40EB-95E8-46E78180FB0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xmlns="" id="{9A2D2627-D4DB-4FAA-8243-71F1C91A8E3F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bject 34">
              <a:extLst>
                <a:ext uri="{FF2B5EF4-FFF2-40B4-BE49-F238E27FC236}">
                  <a16:creationId xmlns:a16="http://schemas.microsoft.com/office/drawing/2014/main" xmlns="" id="{5347BFC9-DD55-4A2D-B9DF-31DD70535395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3451" y="398475"/>
            <a:ext cx="396875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6" t="20462" r="5366" b="6747"/>
          <a:stretch/>
        </p:blipFill>
        <p:spPr bwMode="auto">
          <a:xfrm>
            <a:off x="513271" y="1514861"/>
            <a:ext cx="4049487" cy="2253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Прямоугольник 41"/>
          <p:cNvSpPr/>
          <p:nvPr/>
        </p:nvSpPr>
        <p:spPr>
          <a:xfrm>
            <a:off x="6039587" y="1694473"/>
            <a:ext cx="51618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prstClr val="black"/>
                </a:solidFill>
              </a:rPr>
              <a:t>Государственное бюджетное профессиональное образовательное учреждение Самарской области</a:t>
            </a:r>
          </a:p>
          <a:p>
            <a:pPr lvl="0"/>
            <a:r>
              <a:rPr lang="ru-RU" sz="1600" b="1" dirty="0" smtClean="0">
                <a:solidFill>
                  <a:prstClr val="black"/>
                </a:solidFill>
              </a:rPr>
              <a:t>«Алексеевский государственный техникум» </a:t>
            </a:r>
            <a:endParaRPr lang="ru-RU" sz="1600" b="1" dirty="0">
              <a:solidFill>
                <a:prstClr val="black"/>
              </a:solidFill>
            </a:endParaRPr>
          </a:p>
          <a:p>
            <a:pPr lvl="0"/>
            <a:endParaRPr lang="ru-RU" sz="1600" dirty="0">
              <a:solidFill>
                <a:prstClr val="black"/>
              </a:solidFill>
            </a:endParaRPr>
          </a:p>
          <a:p>
            <a:pPr lvl="0"/>
            <a:r>
              <a:rPr lang="ru-RU" sz="1600" dirty="0">
                <a:solidFill>
                  <a:prstClr val="black"/>
                </a:solidFill>
              </a:rPr>
              <a:t>Ежегодно выпуск студентов составляет более 200 человек по следующим специальностям: </a:t>
            </a:r>
            <a:r>
              <a:rPr lang="ru-RU" sz="1600" dirty="0">
                <a:solidFill>
                  <a:srgbClr val="000000"/>
                </a:solidFill>
                <a:ea typeface="Times New Roman"/>
              </a:rPr>
              <a:t>мастер сельскохозяйственного производства, технология продуктов питания из растительного сырья, эксплуатация и ремонт сельскохозяйственной техники и оборудования, хозяйка(ин) усадьбы, технология продуктов питания животного происхождения, воспитатель детей дошкольного возраста/ воспитатель детей дошкольного возраста в </a:t>
            </a:r>
            <a:r>
              <a:rPr lang="ru-RU" sz="1600" dirty="0" err="1">
                <a:solidFill>
                  <a:srgbClr val="000000"/>
                </a:solidFill>
                <a:ea typeface="Times New Roman"/>
              </a:rPr>
              <a:t>полилингвальной</a:t>
            </a:r>
            <a:r>
              <a:rPr lang="ru-RU" sz="1600" dirty="0">
                <a:solidFill>
                  <a:srgbClr val="000000"/>
                </a:solidFill>
                <a:ea typeface="Times New Roman"/>
              </a:rPr>
              <a:t> образовательной среде, повар</a:t>
            </a:r>
            <a:r>
              <a:rPr lang="ru-RU" sz="1600" dirty="0">
                <a:solidFill>
                  <a:srgbClr val="5D5D5D"/>
                </a:solidFill>
                <a:ea typeface="Times New Roman"/>
              </a:rPr>
              <a:t>. </a:t>
            </a:r>
            <a:endParaRPr lang="ru-RU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636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38004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ЭКОНОМИЧЕСКОЕ РАЗВИТИЕ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АНАЛИЗ ДЕЛОВОЙ АКТИВНОСТИ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5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9CDE207B-2858-4C96-9697-288975F17C2A}"/>
              </a:ext>
            </a:extLst>
          </p:cNvPr>
          <p:cNvSpPr txBox="1"/>
          <p:nvPr/>
        </p:nvSpPr>
        <p:spPr>
          <a:xfrm>
            <a:off x="6825342" y="1699669"/>
            <a:ext cx="4922157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Основное развитие направления района  сельскохозяйственное производство в области растениеводства и животноводства.</a:t>
            </a:r>
          </a:p>
          <a:p>
            <a:r>
              <a:rPr lang="ru-RU" sz="1600" i="1" dirty="0" smtClean="0"/>
              <a:t>В районе 176,5 </a:t>
            </a:r>
            <a:r>
              <a:rPr lang="ru-RU" sz="1600" i="1" dirty="0" err="1" smtClean="0"/>
              <a:t>тыс.га</a:t>
            </a:r>
            <a:r>
              <a:rPr lang="ru-RU" sz="1600" i="1" dirty="0" smtClean="0"/>
              <a:t> сельскохозяйственных угодий, в том числе 138,3 тыс. га пахотных земель, общая посевная площадь 105,4 тыс. га.</a:t>
            </a:r>
          </a:p>
          <a:p>
            <a:r>
              <a:rPr lang="ru-RU" sz="1600" i="1" dirty="0" smtClean="0"/>
              <a:t>Поголовье КРС составляет 8856 голов из них коровы 5521 голова.</a:t>
            </a:r>
          </a:p>
          <a:p>
            <a:r>
              <a:rPr lang="ru-RU" sz="1600" i="1" dirty="0" smtClean="0"/>
              <a:t>В районе 248 субъектов малого и среднего предпринимательства, 22,4% работают в сфере АПК.</a:t>
            </a:r>
          </a:p>
          <a:p>
            <a:r>
              <a:rPr lang="ru-RU" sz="1600" i="1" dirty="0" smtClean="0"/>
              <a:t>Из 103 организаций (юридических лиц)  - 23,0% работают в сфере АПК.</a:t>
            </a:r>
          </a:p>
          <a:p>
            <a:r>
              <a:rPr lang="ru-RU" sz="1600" i="1" dirty="0" smtClean="0"/>
              <a:t>Крупных предприятий на территории района нет.</a:t>
            </a:r>
          </a:p>
          <a:p>
            <a:endParaRPr lang="ru-RU" sz="1200" i="1" dirty="0"/>
          </a:p>
          <a:p>
            <a:endParaRPr lang="ru-RU" sz="1200" i="1" dirty="0" smtClean="0"/>
          </a:p>
          <a:p>
            <a:endParaRPr lang="ru-RU" sz="1200" i="1" dirty="0" smtClean="0"/>
          </a:p>
          <a:p>
            <a:endParaRPr lang="ru-RU" i="1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2A323612-7DF9-4846-AE8E-618FA3841312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0" name="object 6">
              <a:extLst>
                <a:ext uri="{FF2B5EF4-FFF2-40B4-BE49-F238E27FC236}">
                  <a16:creationId xmlns:a16="http://schemas.microsoft.com/office/drawing/2014/main" xmlns="" id="{C37365B9-1CF8-4082-96CF-86C1886A42B9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5" name="object 7">
                <a:extLst>
                  <a:ext uri="{FF2B5EF4-FFF2-40B4-BE49-F238E27FC236}">
                    <a16:creationId xmlns:a16="http://schemas.microsoft.com/office/drawing/2014/main" xmlns="" id="{D72F2C17-315D-4A09-966C-576C84AAFE9B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6" name="object 8">
                <a:extLst>
                  <a:ext uri="{FF2B5EF4-FFF2-40B4-BE49-F238E27FC236}">
                    <a16:creationId xmlns:a16="http://schemas.microsoft.com/office/drawing/2014/main" xmlns="" id="{E374B04A-3F39-4B53-9EC2-67D9CF2BB702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7" name="object 9">
                <a:extLst>
                  <a:ext uri="{FF2B5EF4-FFF2-40B4-BE49-F238E27FC236}">
                    <a16:creationId xmlns:a16="http://schemas.microsoft.com/office/drawing/2014/main" xmlns="" id="{45F019FE-30A3-482C-9F40-F6F86E09D085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10">
                <a:extLst>
                  <a:ext uri="{FF2B5EF4-FFF2-40B4-BE49-F238E27FC236}">
                    <a16:creationId xmlns:a16="http://schemas.microsoft.com/office/drawing/2014/main" xmlns="" id="{EE9BC837-5AE4-4728-BC8E-95109EBC1938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1">
                <a:extLst>
                  <a:ext uri="{FF2B5EF4-FFF2-40B4-BE49-F238E27FC236}">
                    <a16:creationId xmlns:a16="http://schemas.microsoft.com/office/drawing/2014/main" xmlns="" id="{87CE25F2-E11D-4CE4-833E-30123F2B7C6E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0" name="object 12">
                <a:extLst>
                  <a:ext uri="{FF2B5EF4-FFF2-40B4-BE49-F238E27FC236}">
                    <a16:creationId xmlns:a16="http://schemas.microsoft.com/office/drawing/2014/main" xmlns="" id="{85095680-00EE-4514-8A26-F459BD0A9D81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1" name="object 13">
                <a:extLst>
                  <a:ext uri="{FF2B5EF4-FFF2-40B4-BE49-F238E27FC236}">
                    <a16:creationId xmlns:a16="http://schemas.microsoft.com/office/drawing/2014/main" xmlns="" id="{16657EEF-68DD-4673-B59C-8D98DDDAC9BB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2" name="object 14">
                <a:extLst>
                  <a:ext uri="{FF2B5EF4-FFF2-40B4-BE49-F238E27FC236}">
                    <a16:creationId xmlns:a16="http://schemas.microsoft.com/office/drawing/2014/main" xmlns="" id="{E2B906FB-3239-4093-B612-2F133655587F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5">
                <a:extLst>
                  <a:ext uri="{FF2B5EF4-FFF2-40B4-BE49-F238E27FC236}">
                    <a16:creationId xmlns:a16="http://schemas.microsoft.com/office/drawing/2014/main" xmlns="" id="{45E4D822-E4EE-42A4-9505-7CADF3215FC1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4" name="object 16">
                <a:extLst>
                  <a:ext uri="{FF2B5EF4-FFF2-40B4-BE49-F238E27FC236}">
                    <a16:creationId xmlns:a16="http://schemas.microsoft.com/office/drawing/2014/main" xmlns="" id="{8FB446F1-177A-48C7-AA68-20EF8DDC4FE4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5" name="object 17">
                <a:extLst>
                  <a:ext uri="{FF2B5EF4-FFF2-40B4-BE49-F238E27FC236}">
                    <a16:creationId xmlns:a16="http://schemas.microsoft.com/office/drawing/2014/main" xmlns="" id="{9EE4F620-34BF-48A9-A1B7-621B84AFD771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6" name="object 18">
                <a:extLst>
                  <a:ext uri="{FF2B5EF4-FFF2-40B4-BE49-F238E27FC236}">
                    <a16:creationId xmlns:a16="http://schemas.microsoft.com/office/drawing/2014/main" xmlns="" id="{CDDA9A53-9881-492C-B7F1-A1F1E19D884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7" name="object 19">
                <a:extLst>
                  <a:ext uri="{FF2B5EF4-FFF2-40B4-BE49-F238E27FC236}">
                    <a16:creationId xmlns:a16="http://schemas.microsoft.com/office/drawing/2014/main" xmlns="" id="{51B2D008-2757-4F0E-9409-F14F9A4FB0A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8" name="object 20">
                <a:extLst>
                  <a:ext uri="{FF2B5EF4-FFF2-40B4-BE49-F238E27FC236}">
                    <a16:creationId xmlns:a16="http://schemas.microsoft.com/office/drawing/2014/main" xmlns="" id="{48C1DAE6-AA06-4ABF-A2CF-FE0A1AC7EE5D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59" name="object 21">
                <a:extLst>
                  <a:ext uri="{FF2B5EF4-FFF2-40B4-BE49-F238E27FC236}">
                    <a16:creationId xmlns:a16="http://schemas.microsoft.com/office/drawing/2014/main" xmlns="" id="{A3C765B8-4078-4139-8175-97ED205DC3A7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2">
                <a:extLst>
                  <a:ext uri="{FF2B5EF4-FFF2-40B4-BE49-F238E27FC236}">
                    <a16:creationId xmlns:a16="http://schemas.microsoft.com/office/drawing/2014/main" xmlns="" id="{7FDED403-4A29-4502-BF24-D4606E10D278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3">
                <a:extLst>
                  <a:ext uri="{FF2B5EF4-FFF2-40B4-BE49-F238E27FC236}">
                    <a16:creationId xmlns:a16="http://schemas.microsoft.com/office/drawing/2014/main" xmlns="" id="{FE0AD794-F979-4403-930C-178E478F025C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2" name="object 24">
                <a:extLst>
                  <a:ext uri="{FF2B5EF4-FFF2-40B4-BE49-F238E27FC236}">
                    <a16:creationId xmlns:a16="http://schemas.microsoft.com/office/drawing/2014/main" xmlns="" id="{0157E4B7-0739-4DF8-B0F4-31EF0B6D6717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3" name="object 25">
                <a:extLst>
                  <a:ext uri="{FF2B5EF4-FFF2-40B4-BE49-F238E27FC236}">
                    <a16:creationId xmlns:a16="http://schemas.microsoft.com/office/drawing/2014/main" xmlns="" id="{3BA45B2A-3BB5-4086-9D5C-94D3203BE7B8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4" name="object 26">
                <a:extLst>
                  <a:ext uri="{FF2B5EF4-FFF2-40B4-BE49-F238E27FC236}">
                    <a16:creationId xmlns:a16="http://schemas.microsoft.com/office/drawing/2014/main" xmlns="" id="{3DD37EBF-F8AF-401B-ACBA-796C367A4DB9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5" name="object 27">
                <a:extLst>
                  <a:ext uri="{FF2B5EF4-FFF2-40B4-BE49-F238E27FC236}">
                    <a16:creationId xmlns:a16="http://schemas.microsoft.com/office/drawing/2014/main" xmlns="" id="{DD75AFA1-20B6-4588-932F-FF6A8F03AE98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6" name="object 28">
                <a:extLst>
                  <a:ext uri="{FF2B5EF4-FFF2-40B4-BE49-F238E27FC236}">
                    <a16:creationId xmlns:a16="http://schemas.microsoft.com/office/drawing/2014/main" xmlns="" id="{4CCD21D6-EC17-40B5-9405-13B79B97588B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7" name="object 29">
                <a:extLst>
                  <a:ext uri="{FF2B5EF4-FFF2-40B4-BE49-F238E27FC236}">
                    <a16:creationId xmlns:a16="http://schemas.microsoft.com/office/drawing/2014/main" xmlns="" id="{95351AF8-95C2-4DB9-BAA6-EBD67A2730EE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0">
                <a:extLst>
                  <a:ext uri="{FF2B5EF4-FFF2-40B4-BE49-F238E27FC236}">
                    <a16:creationId xmlns:a16="http://schemas.microsoft.com/office/drawing/2014/main" xmlns="" id="{AAC35899-E85D-4BCD-829F-E7D87A071834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1">
                <a:extLst>
                  <a:ext uri="{FF2B5EF4-FFF2-40B4-BE49-F238E27FC236}">
                    <a16:creationId xmlns:a16="http://schemas.microsoft.com/office/drawing/2014/main" xmlns="" id="{7E1FF31D-6891-4B9C-95A9-7DCF9D37B6E4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0" name="object 32">
                <a:extLst>
                  <a:ext uri="{FF2B5EF4-FFF2-40B4-BE49-F238E27FC236}">
                    <a16:creationId xmlns:a16="http://schemas.microsoft.com/office/drawing/2014/main" xmlns="" id="{C3720EBB-6734-4891-B249-6ABFA13D530B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1" name="object 33">
                <a:extLst>
                  <a:ext uri="{FF2B5EF4-FFF2-40B4-BE49-F238E27FC236}">
                    <a16:creationId xmlns:a16="http://schemas.microsoft.com/office/drawing/2014/main" xmlns="" id="{F67DD475-2D83-491B-8A95-461853121FAD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xmlns="" id="{CADFE0C7-6619-499A-899E-7F6382547D35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bject 34">
              <a:extLst>
                <a:ext uri="{FF2B5EF4-FFF2-40B4-BE49-F238E27FC236}">
                  <a16:creationId xmlns:a16="http://schemas.microsoft.com/office/drawing/2014/main" xmlns="" id="{0F3CF906-734B-457F-83D9-73E21F9A31E4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557" y="389021"/>
            <a:ext cx="401638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34836" y="1238004"/>
            <a:ext cx="96011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i="1" dirty="0">
                <a:solidFill>
                  <a:prstClr val="black"/>
                </a:solidFill>
              </a:rPr>
              <a:t>Структура предприятий и организаций Алексеевского района по видам экономической деятельности</a:t>
            </a:r>
            <a:r>
              <a:rPr lang="ru-RU" sz="14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4162"/>
            <a:ext cx="6396492" cy="351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059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777136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22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ИНВЕСТИЦИОННАЯ АКТИВНОСТЬ И ПРОЕКТЫ</a:t>
            </a:r>
            <a:br>
              <a:rPr lang="ru-RU" sz="22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АКТИВНОЙ СТАДИИ РЕАЛИЗАЦИИ</a:t>
            </a:r>
            <a:endParaRPr lang="ru-RU" sz="22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6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80E6E203-DF38-4991-B6CD-A96FB2A8AD3A}"/>
              </a:ext>
            </a:extLst>
          </p:cNvPr>
          <p:cNvSpPr txBox="1"/>
          <p:nvPr/>
        </p:nvSpPr>
        <p:spPr>
          <a:xfrm>
            <a:off x="318975" y="1759789"/>
            <a:ext cx="114285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solidFill>
                  <a:prstClr val="black"/>
                </a:solidFill>
              </a:rPr>
              <a:t>Объем инвестиций составил </a:t>
            </a:r>
            <a:r>
              <a:rPr lang="ru-RU" sz="1600" i="1" dirty="0" smtClean="0">
                <a:solidFill>
                  <a:prstClr val="black"/>
                </a:solidFill>
              </a:rPr>
              <a:t>в </a:t>
            </a:r>
            <a:r>
              <a:rPr lang="ru-RU" sz="1600" i="1" dirty="0">
                <a:solidFill>
                  <a:prstClr val="black"/>
                </a:solidFill>
              </a:rPr>
              <a:t>2022 году – </a:t>
            </a:r>
            <a:r>
              <a:rPr lang="ru-RU" sz="1600" i="1" dirty="0" smtClean="0">
                <a:solidFill>
                  <a:prstClr val="black"/>
                </a:solidFill>
              </a:rPr>
              <a:t>2,784 </a:t>
            </a:r>
            <a:r>
              <a:rPr lang="ru-RU" sz="1600" i="1" dirty="0">
                <a:solidFill>
                  <a:prstClr val="black"/>
                </a:solidFill>
              </a:rPr>
              <a:t>млрд. </a:t>
            </a:r>
            <a:r>
              <a:rPr lang="ru-RU" sz="1600" i="1" dirty="0" smtClean="0">
                <a:solidFill>
                  <a:prstClr val="black"/>
                </a:solidFill>
              </a:rPr>
              <a:t>руб., в 2023 году – 1,279 </a:t>
            </a:r>
            <a:r>
              <a:rPr lang="ru-RU" sz="1600" i="1" dirty="0" err="1" smtClean="0">
                <a:solidFill>
                  <a:prstClr val="black"/>
                </a:solidFill>
              </a:rPr>
              <a:t>млрд.руб</a:t>
            </a:r>
            <a:r>
              <a:rPr lang="ru-RU" sz="1600" i="1" dirty="0" smtClean="0">
                <a:solidFill>
                  <a:prstClr val="black"/>
                </a:solidFill>
              </a:rPr>
              <a:t>.; в 2024 году – 5,232 млрд. руб. В </a:t>
            </a:r>
            <a:r>
              <a:rPr lang="ru-RU" sz="1600" i="1" dirty="0">
                <a:solidFill>
                  <a:prstClr val="black"/>
                </a:solidFill>
              </a:rPr>
              <a:t>структуре экономики продукция АПК – 31% (5578 </a:t>
            </a:r>
            <a:r>
              <a:rPr lang="ru-RU" sz="1600" i="1" dirty="0" err="1">
                <a:solidFill>
                  <a:prstClr val="black"/>
                </a:solidFill>
              </a:rPr>
              <a:t>млн.руб</a:t>
            </a:r>
            <a:r>
              <a:rPr lang="ru-RU" sz="1600" i="1" dirty="0">
                <a:solidFill>
                  <a:prstClr val="black"/>
                </a:solidFill>
              </a:rPr>
              <a:t>.); добыча полезных ископаемых – 68% (12353 </a:t>
            </a:r>
            <a:r>
              <a:rPr lang="ru-RU" sz="1600" i="1" dirty="0" err="1">
                <a:solidFill>
                  <a:prstClr val="black"/>
                </a:solidFill>
              </a:rPr>
              <a:t>млн.руб</a:t>
            </a:r>
            <a:r>
              <a:rPr lang="ru-RU" sz="1600" i="1" dirty="0">
                <a:solidFill>
                  <a:prstClr val="black"/>
                </a:solidFill>
              </a:rPr>
              <a:t>.)</a:t>
            </a:r>
            <a:r>
              <a:rPr lang="ru-RU" sz="1600" i="1" dirty="0">
                <a:solidFill>
                  <a:srgbClr val="000000"/>
                </a:solidFill>
              </a:rPr>
              <a:t> Основной вид экономической деятельности предприятий на территории района – производство и переработка сельскохозяйственной продукции, </a:t>
            </a:r>
            <a:r>
              <a:rPr lang="ru-RU" sz="1600" i="1" dirty="0" smtClean="0"/>
              <a:t>В настоящее время инвестиционные проекты в активной стадии на территории района не реализуются.</a:t>
            </a:r>
          </a:p>
          <a:p>
            <a:r>
              <a:rPr lang="ru-RU" sz="1600" i="1" dirty="0" smtClean="0"/>
              <a:t>Объем инвестиций в основной капитал в </a:t>
            </a:r>
            <a:r>
              <a:rPr lang="ru-RU" sz="1600" i="1" dirty="0" smtClean="0"/>
              <a:t>2024году </a:t>
            </a:r>
            <a:r>
              <a:rPr lang="ru-RU" sz="1600" i="1" dirty="0" smtClean="0"/>
              <a:t>составил </a:t>
            </a:r>
            <a:r>
              <a:rPr lang="ru-RU" sz="1600" i="1" dirty="0" smtClean="0"/>
              <a:t>5,232 млрд</a:t>
            </a:r>
            <a:r>
              <a:rPr lang="ru-RU" sz="1600" i="1" dirty="0" smtClean="0"/>
              <a:t>. руб., из которых 99,5% составляют инвестиции </a:t>
            </a:r>
            <a:r>
              <a:rPr lang="ru-RU" sz="1600" i="1" dirty="0">
                <a:solidFill>
                  <a:prstClr val="black"/>
                </a:solidFill>
              </a:rPr>
              <a:t>АО «</a:t>
            </a:r>
            <a:r>
              <a:rPr lang="ru-RU" sz="1600" i="1" dirty="0" err="1">
                <a:solidFill>
                  <a:prstClr val="black"/>
                </a:solidFill>
              </a:rPr>
              <a:t>Самаранефтегаз</a:t>
            </a:r>
            <a:r>
              <a:rPr lang="ru-RU" sz="1600" i="1" dirty="0">
                <a:solidFill>
                  <a:prstClr val="black"/>
                </a:solidFill>
              </a:rPr>
              <a:t>» </a:t>
            </a:r>
            <a:r>
              <a:rPr lang="ru-RU" sz="1600" i="1" dirty="0" smtClean="0">
                <a:solidFill>
                  <a:prstClr val="black"/>
                </a:solidFill>
              </a:rPr>
              <a:t>в разведку и добычу нефти и попутного газа на территории района.</a:t>
            </a:r>
          </a:p>
          <a:p>
            <a:endParaRPr lang="ru-RU" sz="1600" i="1" dirty="0" smtClean="0">
              <a:solidFill>
                <a:prstClr val="black"/>
              </a:solidFill>
            </a:endParaRPr>
          </a:p>
          <a:p>
            <a:r>
              <a:rPr lang="ru-RU" sz="1600" i="1" dirty="0" smtClean="0"/>
              <a:t>Кроме того субъектами малого и среднего предпринимательства инвестировано около 200,0 млн руб. на приобретение сельскохозяйственной техники и на строительство и реконструкцию основных средств.</a:t>
            </a:r>
          </a:p>
          <a:p>
            <a:r>
              <a:rPr lang="ru-RU" sz="1600" i="1" dirty="0" smtClean="0"/>
              <a:t>Крупные организации и предприниматели не зарегистрированы.</a:t>
            </a:r>
          </a:p>
          <a:p>
            <a:endParaRPr lang="ru-RU" sz="1600" i="1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68EDA679-45DB-4860-8930-A6EE74C06F23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0" name="object 6">
              <a:extLst>
                <a:ext uri="{FF2B5EF4-FFF2-40B4-BE49-F238E27FC236}">
                  <a16:creationId xmlns:a16="http://schemas.microsoft.com/office/drawing/2014/main" xmlns="" id="{2B9DEEAC-6128-4A26-B7A8-D09F9203FF9F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5" name="object 7">
                <a:extLst>
                  <a:ext uri="{FF2B5EF4-FFF2-40B4-BE49-F238E27FC236}">
                    <a16:creationId xmlns:a16="http://schemas.microsoft.com/office/drawing/2014/main" xmlns="" id="{410C9637-77E9-4B4C-AC94-50951C498A9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6" name="object 8">
                <a:extLst>
                  <a:ext uri="{FF2B5EF4-FFF2-40B4-BE49-F238E27FC236}">
                    <a16:creationId xmlns:a16="http://schemas.microsoft.com/office/drawing/2014/main" xmlns="" id="{01C86778-4DC2-4178-8896-4028C5DD1C53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7" name="object 9">
                <a:extLst>
                  <a:ext uri="{FF2B5EF4-FFF2-40B4-BE49-F238E27FC236}">
                    <a16:creationId xmlns:a16="http://schemas.microsoft.com/office/drawing/2014/main" xmlns="" id="{92A4ACA2-ECB7-46A1-A96F-F7C68C6F0807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10">
                <a:extLst>
                  <a:ext uri="{FF2B5EF4-FFF2-40B4-BE49-F238E27FC236}">
                    <a16:creationId xmlns:a16="http://schemas.microsoft.com/office/drawing/2014/main" xmlns="" id="{09549057-CE3C-4DBD-A2F9-DB9FFF544C8E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1">
                <a:extLst>
                  <a:ext uri="{FF2B5EF4-FFF2-40B4-BE49-F238E27FC236}">
                    <a16:creationId xmlns:a16="http://schemas.microsoft.com/office/drawing/2014/main" xmlns="" id="{743547F1-9735-4FBB-8307-71D9ECA03605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0" name="object 12">
                <a:extLst>
                  <a:ext uri="{FF2B5EF4-FFF2-40B4-BE49-F238E27FC236}">
                    <a16:creationId xmlns:a16="http://schemas.microsoft.com/office/drawing/2014/main" xmlns="" id="{5BFEE3A3-262B-4605-8973-8FC33D55191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1" name="object 13">
                <a:extLst>
                  <a:ext uri="{FF2B5EF4-FFF2-40B4-BE49-F238E27FC236}">
                    <a16:creationId xmlns:a16="http://schemas.microsoft.com/office/drawing/2014/main" xmlns="" id="{BB49D021-EA73-4877-B543-1773B812E1F6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2" name="object 14">
                <a:extLst>
                  <a:ext uri="{FF2B5EF4-FFF2-40B4-BE49-F238E27FC236}">
                    <a16:creationId xmlns:a16="http://schemas.microsoft.com/office/drawing/2014/main" xmlns="" id="{2B3C7BB2-8ED8-4875-8E91-D814DB9600FC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5">
                <a:extLst>
                  <a:ext uri="{FF2B5EF4-FFF2-40B4-BE49-F238E27FC236}">
                    <a16:creationId xmlns:a16="http://schemas.microsoft.com/office/drawing/2014/main" xmlns="" id="{86EC53F0-55B1-408F-A14D-55EA35529A66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4" name="object 16">
                <a:extLst>
                  <a:ext uri="{FF2B5EF4-FFF2-40B4-BE49-F238E27FC236}">
                    <a16:creationId xmlns:a16="http://schemas.microsoft.com/office/drawing/2014/main" xmlns="" id="{33446C07-CE94-4767-8006-89AB60C2A233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5" name="object 17">
                <a:extLst>
                  <a:ext uri="{FF2B5EF4-FFF2-40B4-BE49-F238E27FC236}">
                    <a16:creationId xmlns:a16="http://schemas.microsoft.com/office/drawing/2014/main" xmlns="" id="{98C94ED2-588A-49C8-B841-5AB6685DE6BF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6" name="object 18">
                <a:extLst>
                  <a:ext uri="{FF2B5EF4-FFF2-40B4-BE49-F238E27FC236}">
                    <a16:creationId xmlns:a16="http://schemas.microsoft.com/office/drawing/2014/main" xmlns="" id="{0775EE98-6334-4428-B0FE-05F6EF343AE8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7" name="object 19">
                <a:extLst>
                  <a:ext uri="{FF2B5EF4-FFF2-40B4-BE49-F238E27FC236}">
                    <a16:creationId xmlns:a16="http://schemas.microsoft.com/office/drawing/2014/main" xmlns="" id="{A708AC05-C75B-4DF9-AA2C-EFD53A3058B9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8" name="object 20">
                <a:extLst>
                  <a:ext uri="{FF2B5EF4-FFF2-40B4-BE49-F238E27FC236}">
                    <a16:creationId xmlns:a16="http://schemas.microsoft.com/office/drawing/2014/main" xmlns="" id="{BFA3BFC5-A489-4A3B-9C61-AE695CC281D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59" name="object 21">
                <a:extLst>
                  <a:ext uri="{FF2B5EF4-FFF2-40B4-BE49-F238E27FC236}">
                    <a16:creationId xmlns:a16="http://schemas.microsoft.com/office/drawing/2014/main" xmlns="" id="{95DDE9C4-1EA9-446F-A7CD-C46CE5A79290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2">
                <a:extLst>
                  <a:ext uri="{FF2B5EF4-FFF2-40B4-BE49-F238E27FC236}">
                    <a16:creationId xmlns:a16="http://schemas.microsoft.com/office/drawing/2014/main" xmlns="" id="{11276ABA-398F-4CED-A410-743AB2A55A20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3">
                <a:extLst>
                  <a:ext uri="{FF2B5EF4-FFF2-40B4-BE49-F238E27FC236}">
                    <a16:creationId xmlns:a16="http://schemas.microsoft.com/office/drawing/2014/main" xmlns="" id="{0FA7E322-62D1-41CD-AF8E-080EE4C2D8B1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2" name="object 24">
                <a:extLst>
                  <a:ext uri="{FF2B5EF4-FFF2-40B4-BE49-F238E27FC236}">
                    <a16:creationId xmlns:a16="http://schemas.microsoft.com/office/drawing/2014/main" xmlns="" id="{EEA0F416-F6A2-4541-A9EA-943AD64503F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3" name="object 25">
                <a:extLst>
                  <a:ext uri="{FF2B5EF4-FFF2-40B4-BE49-F238E27FC236}">
                    <a16:creationId xmlns:a16="http://schemas.microsoft.com/office/drawing/2014/main" xmlns="" id="{FDAA8AF1-9A02-4CFB-B588-E129FB86D631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4" name="object 26">
                <a:extLst>
                  <a:ext uri="{FF2B5EF4-FFF2-40B4-BE49-F238E27FC236}">
                    <a16:creationId xmlns:a16="http://schemas.microsoft.com/office/drawing/2014/main" xmlns="" id="{E0706D5C-A8DA-4662-ABA5-F1F43217B364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5" name="object 27">
                <a:extLst>
                  <a:ext uri="{FF2B5EF4-FFF2-40B4-BE49-F238E27FC236}">
                    <a16:creationId xmlns:a16="http://schemas.microsoft.com/office/drawing/2014/main" xmlns="" id="{0C3D2FB5-3A94-4FEC-95F3-BA90DADA601E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6" name="object 28">
                <a:extLst>
                  <a:ext uri="{FF2B5EF4-FFF2-40B4-BE49-F238E27FC236}">
                    <a16:creationId xmlns:a16="http://schemas.microsoft.com/office/drawing/2014/main" xmlns="" id="{87A745F1-15A0-49D5-B191-A768FA3CA2B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7" name="object 29">
                <a:extLst>
                  <a:ext uri="{FF2B5EF4-FFF2-40B4-BE49-F238E27FC236}">
                    <a16:creationId xmlns:a16="http://schemas.microsoft.com/office/drawing/2014/main" xmlns="" id="{4DE3AD90-31D9-4CFE-A80F-0220695E6BED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0">
                <a:extLst>
                  <a:ext uri="{FF2B5EF4-FFF2-40B4-BE49-F238E27FC236}">
                    <a16:creationId xmlns:a16="http://schemas.microsoft.com/office/drawing/2014/main" xmlns="" id="{BAC34BDB-A78E-42AD-A585-A7A0CE16A332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1">
                <a:extLst>
                  <a:ext uri="{FF2B5EF4-FFF2-40B4-BE49-F238E27FC236}">
                    <a16:creationId xmlns:a16="http://schemas.microsoft.com/office/drawing/2014/main" xmlns="" id="{FD655618-FEFD-4825-8926-C68656126041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0" name="object 32">
                <a:extLst>
                  <a:ext uri="{FF2B5EF4-FFF2-40B4-BE49-F238E27FC236}">
                    <a16:creationId xmlns:a16="http://schemas.microsoft.com/office/drawing/2014/main" xmlns="" id="{58AD6959-0EB3-4EC1-8156-803CCD4BEEF8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1" name="object 33">
                <a:extLst>
                  <a:ext uri="{FF2B5EF4-FFF2-40B4-BE49-F238E27FC236}">
                    <a16:creationId xmlns:a16="http://schemas.microsoft.com/office/drawing/2014/main" xmlns="" id="{48D0D331-C20F-4CF3-89DB-03736D123481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xmlns="" id="{9534C45D-521D-447F-A9E2-C8C86878BCB6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bject 34">
              <a:extLst>
                <a:ext uri="{FF2B5EF4-FFF2-40B4-BE49-F238E27FC236}">
                  <a16:creationId xmlns:a16="http://schemas.microsoft.com/office/drawing/2014/main" xmlns="" id="{574392C0-321A-4A5A-BD98-097F9E7F583B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838" y="323529"/>
            <a:ext cx="401638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16" y="4594906"/>
            <a:ext cx="2786062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828" y="4594906"/>
            <a:ext cx="2700338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531" y="4806777"/>
            <a:ext cx="3309937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732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ИТОГОВЫЕ ВЫВОДЫ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РАЗДЕЛУ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94683" y="6444981"/>
            <a:ext cx="15938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7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F1D33F2E-6437-41B6-ADE3-2690973FAC13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39" name="object 6">
              <a:extLst>
                <a:ext uri="{FF2B5EF4-FFF2-40B4-BE49-F238E27FC236}">
                  <a16:creationId xmlns:a16="http://schemas.microsoft.com/office/drawing/2014/main" xmlns="" id="{A1A438B2-A791-4929-85C0-E515C9E24ACC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4" name="object 7">
                <a:extLst>
                  <a:ext uri="{FF2B5EF4-FFF2-40B4-BE49-F238E27FC236}">
                    <a16:creationId xmlns:a16="http://schemas.microsoft.com/office/drawing/2014/main" xmlns="" id="{38512CB8-04DF-4DFC-8346-49F02E77EB5A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5" name="object 8">
                <a:extLst>
                  <a:ext uri="{FF2B5EF4-FFF2-40B4-BE49-F238E27FC236}">
                    <a16:creationId xmlns:a16="http://schemas.microsoft.com/office/drawing/2014/main" xmlns="" id="{A7E30B21-9112-4ECD-B26E-270FE9F7D11F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6" name="object 9">
                <a:extLst>
                  <a:ext uri="{FF2B5EF4-FFF2-40B4-BE49-F238E27FC236}">
                    <a16:creationId xmlns:a16="http://schemas.microsoft.com/office/drawing/2014/main" xmlns="" id="{D62373AD-5D42-491B-8F1C-1406A8319768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10">
                <a:extLst>
                  <a:ext uri="{FF2B5EF4-FFF2-40B4-BE49-F238E27FC236}">
                    <a16:creationId xmlns:a16="http://schemas.microsoft.com/office/drawing/2014/main" xmlns="" id="{3ED6BC8E-BA0A-4F3C-B465-2734054AAE2E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11">
                <a:extLst>
                  <a:ext uri="{FF2B5EF4-FFF2-40B4-BE49-F238E27FC236}">
                    <a16:creationId xmlns:a16="http://schemas.microsoft.com/office/drawing/2014/main" xmlns="" id="{915A6ABD-70E6-4B8C-AF7E-51148F1AA61C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49" name="object 12">
                <a:extLst>
                  <a:ext uri="{FF2B5EF4-FFF2-40B4-BE49-F238E27FC236}">
                    <a16:creationId xmlns:a16="http://schemas.microsoft.com/office/drawing/2014/main" xmlns="" id="{716E3B84-7D7C-4C39-9292-F7F183A05AC9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0" name="object 13">
                <a:extLst>
                  <a:ext uri="{FF2B5EF4-FFF2-40B4-BE49-F238E27FC236}">
                    <a16:creationId xmlns:a16="http://schemas.microsoft.com/office/drawing/2014/main" xmlns="" id="{762DFBDA-60DF-487B-A089-1636AE7749B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1" name="object 14">
                <a:extLst>
                  <a:ext uri="{FF2B5EF4-FFF2-40B4-BE49-F238E27FC236}">
                    <a16:creationId xmlns:a16="http://schemas.microsoft.com/office/drawing/2014/main" xmlns="" id="{616F04A5-0F09-48CA-8093-1EE54A558B55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15">
                <a:extLst>
                  <a:ext uri="{FF2B5EF4-FFF2-40B4-BE49-F238E27FC236}">
                    <a16:creationId xmlns:a16="http://schemas.microsoft.com/office/drawing/2014/main" xmlns="" id="{3A444E9C-404F-4942-9FB3-B030ADF64DCF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16">
                <a:extLst>
                  <a:ext uri="{FF2B5EF4-FFF2-40B4-BE49-F238E27FC236}">
                    <a16:creationId xmlns:a16="http://schemas.microsoft.com/office/drawing/2014/main" xmlns="" id="{ACA3613A-4870-445F-9198-3BD9A6FFBE8A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4" name="object 17">
                <a:extLst>
                  <a:ext uri="{FF2B5EF4-FFF2-40B4-BE49-F238E27FC236}">
                    <a16:creationId xmlns:a16="http://schemas.microsoft.com/office/drawing/2014/main" xmlns="" id="{AA30F9AA-B223-4492-B566-97671E01D72C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5" name="object 18">
                <a:extLst>
                  <a:ext uri="{FF2B5EF4-FFF2-40B4-BE49-F238E27FC236}">
                    <a16:creationId xmlns:a16="http://schemas.microsoft.com/office/drawing/2014/main" xmlns="" id="{EBCF2FC5-7600-44EB-9EFF-128BFC53CC0F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6" name="object 19">
                <a:extLst>
                  <a:ext uri="{FF2B5EF4-FFF2-40B4-BE49-F238E27FC236}">
                    <a16:creationId xmlns:a16="http://schemas.microsoft.com/office/drawing/2014/main" xmlns="" id="{84C5C46C-8818-4658-90FD-BE40916AC242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7" name="object 20">
                <a:extLst>
                  <a:ext uri="{FF2B5EF4-FFF2-40B4-BE49-F238E27FC236}">
                    <a16:creationId xmlns:a16="http://schemas.microsoft.com/office/drawing/2014/main" xmlns="" id="{033C0EEB-EB44-4D27-8831-C01B8E3F79C6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58" name="object 21">
                <a:extLst>
                  <a:ext uri="{FF2B5EF4-FFF2-40B4-BE49-F238E27FC236}">
                    <a16:creationId xmlns:a16="http://schemas.microsoft.com/office/drawing/2014/main" xmlns="" id="{F07E9770-407D-4072-8C41-D17B48104312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22">
                <a:extLst>
                  <a:ext uri="{FF2B5EF4-FFF2-40B4-BE49-F238E27FC236}">
                    <a16:creationId xmlns:a16="http://schemas.microsoft.com/office/drawing/2014/main" xmlns="" id="{87638AD3-005B-4E47-A9EA-521DF58152FF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3">
                <a:extLst>
                  <a:ext uri="{FF2B5EF4-FFF2-40B4-BE49-F238E27FC236}">
                    <a16:creationId xmlns:a16="http://schemas.microsoft.com/office/drawing/2014/main" xmlns="" id="{37E600D2-5110-4C5F-A353-D2F10DC54FDE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1" name="object 24">
                <a:extLst>
                  <a:ext uri="{FF2B5EF4-FFF2-40B4-BE49-F238E27FC236}">
                    <a16:creationId xmlns:a16="http://schemas.microsoft.com/office/drawing/2014/main" xmlns="" id="{0D7C5F51-703A-4198-8DBA-A9AE7FA76F8A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2" name="object 25">
                <a:extLst>
                  <a:ext uri="{FF2B5EF4-FFF2-40B4-BE49-F238E27FC236}">
                    <a16:creationId xmlns:a16="http://schemas.microsoft.com/office/drawing/2014/main" xmlns="" id="{B7ABA893-F13A-4CA7-9FAC-81565E9298C6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3" name="object 26">
                <a:extLst>
                  <a:ext uri="{FF2B5EF4-FFF2-40B4-BE49-F238E27FC236}">
                    <a16:creationId xmlns:a16="http://schemas.microsoft.com/office/drawing/2014/main" xmlns="" id="{07B77421-5DBB-4605-8114-1296EC345D12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4" name="object 27">
                <a:extLst>
                  <a:ext uri="{FF2B5EF4-FFF2-40B4-BE49-F238E27FC236}">
                    <a16:creationId xmlns:a16="http://schemas.microsoft.com/office/drawing/2014/main" xmlns="" id="{D69598F2-B798-4A29-8910-7DC7D75FFE0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5" name="object 28">
                <a:extLst>
                  <a:ext uri="{FF2B5EF4-FFF2-40B4-BE49-F238E27FC236}">
                    <a16:creationId xmlns:a16="http://schemas.microsoft.com/office/drawing/2014/main" xmlns="" id="{A23CFDF9-BFCC-4130-8CD1-B34D51A9A88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6" name="object 29">
                <a:extLst>
                  <a:ext uri="{FF2B5EF4-FFF2-40B4-BE49-F238E27FC236}">
                    <a16:creationId xmlns:a16="http://schemas.microsoft.com/office/drawing/2014/main" xmlns="" id="{00B1508B-44AA-46BE-A28E-3BC20F7DDC85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30">
                <a:extLst>
                  <a:ext uri="{FF2B5EF4-FFF2-40B4-BE49-F238E27FC236}">
                    <a16:creationId xmlns:a16="http://schemas.microsoft.com/office/drawing/2014/main" xmlns="" id="{B1D0A9F6-6521-4612-B807-E657B31C3BE9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1">
                <a:extLst>
                  <a:ext uri="{FF2B5EF4-FFF2-40B4-BE49-F238E27FC236}">
                    <a16:creationId xmlns:a16="http://schemas.microsoft.com/office/drawing/2014/main" xmlns="" id="{AC04E83B-2AE9-4DA5-9D1E-A61F75150DB2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9" name="object 32">
                <a:extLst>
                  <a:ext uri="{FF2B5EF4-FFF2-40B4-BE49-F238E27FC236}">
                    <a16:creationId xmlns:a16="http://schemas.microsoft.com/office/drawing/2014/main" xmlns="" id="{96BE08B2-B031-4483-BED7-BB9AF4A470A5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0" name="object 33">
                <a:extLst>
                  <a:ext uri="{FF2B5EF4-FFF2-40B4-BE49-F238E27FC236}">
                    <a16:creationId xmlns:a16="http://schemas.microsoft.com/office/drawing/2014/main" xmlns="" id="{D2A9286C-21A7-4AD4-99F8-5F963A837CCA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0" name="object 34">
              <a:extLst>
                <a:ext uri="{FF2B5EF4-FFF2-40B4-BE49-F238E27FC236}">
                  <a16:creationId xmlns:a16="http://schemas.microsoft.com/office/drawing/2014/main" xmlns="" id="{ED2F66A1-5E76-4CA2-857F-066F1D0F0309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3BF17C22-519C-40F5-8B43-DF0624B45A80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343" y="405572"/>
            <a:ext cx="405754" cy="490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0E6E203-DF38-4991-B6CD-A96FB2A8AD3A}"/>
              </a:ext>
            </a:extLst>
          </p:cNvPr>
          <p:cNvSpPr txBox="1"/>
          <p:nvPr/>
        </p:nvSpPr>
        <p:spPr>
          <a:xfrm>
            <a:off x="318975" y="1759789"/>
            <a:ext cx="1142852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solidFill>
                  <a:prstClr val="black"/>
                </a:solidFill>
              </a:rPr>
              <a:t>Для финансового обеспечения повышения эффективности экономики требуется кардинальное улучшение ситуации с привлечением инвестиций и формированием положительного инвестиционного </a:t>
            </a:r>
            <a:r>
              <a:rPr lang="ru-RU" sz="1600" dirty="0" smtClean="0">
                <a:solidFill>
                  <a:prstClr val="black"/>
                </a:solidFill>
              </a:rPr>
              <a:t>имиджа Алексеевского района.</a:t>
            </a:r>
          </a:p>
          <a:p>
            <a:pPr lvl="0"/>
            <a:r>
              <a:rPr lang="ru-RU" sz="1600" dirty="0" smtClean="0">
                <a:solidFill>
                  <a:prstClr val="black"/>
                </a:solidFill>
              </a:rPr>
              <a:t> </a:t>
            </a:r>
            <a:r>
              <a:rPr lang="ru-RU" sz="1600" dirty="0">
                <a:solidFill>
                  <a:prstClr val="black"/>
                </a:solidFill>
              </a:rPr>
              <a:t>Важную роль в этом процессе должен сыграть малый и средний бизнес.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</a:rPr>
              <a:t>В настоящее время в </a:t>
            </a:r>
            <a:r>
              <a:rPr lang="ru-RU" sz="1600" dirty="0" smtClean="0">
                <a:solidFill>
                  <a:prstClr val="black"/>
                </a:solidFill>
              </a:rPr>
              <a:t>Алексеевском  </a:t>
            </a:r>
            <a:r>
              <a:rPr lang="ru-RU" sz="1600" dirty="0">
                <a:solidFill>
                  <a:prstClr val="black"/>
                </a:solidFill>
              </a:rPr>
              <a:t>районе сформирована система поддержки малого и среднего бизнеса. </a:t>
            </a:r>
            <a:endParaRPr lang="ru-RU" sz="1600" dirty="0" smtClean="0">
              <a:solidFill>
                <a:prstClr val="black"/>
              </a:solidFill>
            </a:endParaRPr>
          </a:p>
          <a:p>
            <a:pPr lvl="0"/>
            <a:r>
              <a:rPr lang="ru-RU" sz="1600" dirty="0" smtClean="0">
                <a:solidFill>
                  <a:prstClr val="black"/>
                </a:solidFill>
              </a:rPr>
              <a:t>В </a:t>
            </a:r>
            <a:r>
              <a:rPr lang="ru-RU" sz="1600" dirty="0">
                <a:solidFill>
                  <a:prstClr val="black"/>
                </a:solidFill>
              </a:rPr>
              <a:t>дальнейшем необходимо как внедрять новые, так и совершенствовать уже действующие инструменты.</a:t>
            </a:r>
          </a:p>
          <a:p>
            <a:pPr lvl="0"/>
            <a:r>
              <a:rPr lang="ru-RU" sz="1600" dirty="0">
                <a:solidFill>
                  <a:prstClr val="black"/>
                </a:solidFill>
              </a:rPr>
              <a:t>Недостаток перерабатывающих предприятий сказывается на дальнейшем увеличении объемов производства сельхозпродукции. Одним из решений данной проблемы является сбыт продукции на экспорт, где она пользуется спросом. </a:t>
            </a:r>
          </a:p>
          <a:p>
            <a:pPr lvl="0"/>
            <a:r>
              <a:rPr lang="ru-RU" sz="1600" dirty="0">
                <a:solidFill>
                  <a:prstClr val="black"/>
                </a:solidFill>
              </a:rPr>
              <a:t>В результате реализации Стратегии </a:t>
            </a:r>
            <a:r>
              <a:rPr lang="ru-RU" sz="1600" dirty="0" smtClean="0">
                <a:solidFill>
                  <a:prstClr val="black"/>
                </a:solidFill>
              </a:rPr>
              <a:t> социально –экономического развития к </a:t>
            </a:r>
            <a:r>
              <a:rPr lang="ru-RU" sz="1600" dirty="0">
                <a:solidFill>
                  <a:prstClr val="black"/>
                </a:solidFill>
              </a:rPr>
              <a:t>2030 году район станет </a:t>
            </a:r>
            <a:r>
              <a:rPr lang="ru-RU" sz="1600" dirty="0" smtClean="0">
                <a:solidFill>
                  <a:prstClr val="black"/>
                </a:solidFill>
              </a:rPr>
              <a:t>достаточно развитым агропромышленным  районом Самарской </a:t>
            </a:r>
            <a:r>
              <a:rPr lang="ru-RU" sz="1600" dirty="0">
                <a:solidFill>
                  <a:prstClr val="black"/>
                </a:solidFill>
              </a:rPr>
              <a:t>области по отработке новых технологий возделывания сельскохозяйственной продукции, а конкурентоспособной основой экономики района станут эффективные производства в агропромышленном комплексе, применяющие новые технологии возделывания сельскохозяйственной продукции и  привлекающие качественные человеческие ресурсы и инвестиции. </a:t>
            </a:r>
            <a:endParaRPr lang="ru-RU" sz="1600" dirty="0" smtClean="0">
              <a:solidFill>
                <a:prstClr val="black"/>
              </a:solidFill>
            </a:endParaRPr>
          </a:p>
          <a:p>
            <a:pPr lvl="0"/>
            <a:r>
              <a:rPr lang="ru-RU" sz="1600" dirty="0" smtClean="0">
                <a:solidFill>
                  <a:prstClr val="black"/>
                </a:solidFill>
              </a:rPr>
              <a:t>Развитие </a:t>
            </a:r>
            <a:r>
              <a:rPr lang="ru-RU" sz="1600" dirty="0">
                <a:solidFill>
                  <a:prstClr val="black"/>
                </a:solidFill>
              </a:rPr>
              <a:t>производства будет дополнено эффективными механизмами управления, </a:t>
            </a:r>
            <a:endParaRPr lang="ru-RU" sz="1600" dirty="0" smtClean="0">
              <a:solidFill>
                <a:prstClr val="black"/>
              </a:solidFill>
            </a:endParaRPr>
          </a:p>
          <a:p>
            <a:pPr lvl="0"/>
            <a:r>
              <a:rPr lang="ru-RU" sz="1600" dirty="0" smtClean="0">
                <a:solidFill>
                  <a:prstClr val="black"/>
                </a:solidFill>
              </a:rPr>
              <a:t>предполагающими </a:t>
            </a:r>
            <a:r>
              <a:rPr lang="ru-RU" sz="1600" dirty="0">
                <a:solidFill>
                  <a:prstClr val="black"/>
                </a:solidFill>
              </a:rPr>
              <a:t>развитое общественное участие предпринимателей и граждан.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55836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object 2">
            <a:extLst>
              <a:ext uri="{FF2B5EF4-FFF2-40B4-BE49-F238E27FC236}">
                <a16:creationId xmlns:a16="http://schemas.microsoft.com/office/drawing/2014/main" xmlns="" id="{20D93F1C-99F9-34DC-C93C-DE3488EF2FA4}"/>
              </a:ext>
            </a:extLst>
          </p:cNvPr>
          <p:cNvGrpSpPr/>
          <p:nvPr/>
        </p:nvGrpSpPr>
        <p:grpSpPr>
          <a:xfrm>
            <a:off x="7278099" y="339279"/>
            <a:ext cx="4914265" cy="5990590"/>
            <a:chOff x="7278099" y="496442"/>
            <a:chExt cx="4914265" cy="5990590"/>
          </a:xfrm>
        </p:grpSpPr>
        <p:pic>
          <p:nvPicPr>
            <p:cNvPr id="113" name="object 3">
              <a:extLst>
                <a:ext uri="{FF2B5EF4-FFF2-40B4-BE49-F238E27FC236}">
                  <a16:creationId xmlns:a16="http://schemas.microsoft.com/office/drawing/2014/main" xmlns="" id="{6283D8BC-82D4-B8A2-1D93-984835ED86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114" name="object 4">
              <a:extLst>
                <a:ext uri="{FF2B5EF4-FFF2-40B4-BE49-F238E27FC236}">
                  <a16:creationId xmlns:a16="http://schemas.microsoft.com/office/drawing/2014/main" xmlns="" id="{A6A45A6B-BF87-7B05-C16A-53467DCAC3D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37" name="object 35">
            <a:extLst>
              <a:ext uri="{FF2B5EF4-FFF2-40B4-BE49-F238E27FC236}">
                <a16:creationId xmlns:a16="http://schemas.microsoft.com/office/drawing/2014/main" xmlns="" id="{9BD17555-308E-CBDD-8812-C263B0DFF0AF}"/>
              </a:ext>
            </a:extLst>
          </p:cNvPr>
          <p:cNvSpPr txBox="1">
            <a:spLocks/>
          </p:cNvSpPr>
          <p:nvPr/>
        </p:nvSpPr>
        <p:spPr>
          <a:xfrm>
            <a:off x="544747" y="3711640"/>
            <a:ext cx="7675327" cy="1118896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l">
              <a:lnSpc>
                <a:spcPct val="100000"/>
              </a:lnSpc>
              <a:spcBef>
                <a:spcPts val="1045"/>
              </a:spcBef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СОСТОЯНИЕ ИМУЩЕСТВА</a:t>
            </a:r>
            <a:b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И ИНФРАСТРУКТУРЫ</a:t>
            </a:r>
          </a:p>
        </p:txBody>
      </p:sp>
      <p:sp>
        <p:nvSpPr>
          <p:cNvPr id="38" name="object 36">
            <a:extLst>
              <a:ext uri="{FF2B5EF4-FFF2-40B4-BE49-F238E27FC236}">
                <a16:creationId xmlns:a16="http://schemas.microsoft.com/office/drawing/2014/main" xmlns="" id="{FD355094-F80B-521A-5D90-116E45545642}"/>
              </a:ext>
            </a:extLst>
          </p:cNvPr>
          <p:cNvSpPr/>
          <p:nvPr/>
        </p:nvSpPr>
        <p:spPr>
          <a:xfrm>
            <a:off x="589503" y="3277888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6">
            <a:extLst>
              <a:ext uri="{FF2B5EF4-FFF2-40B4-BE49-F238E27FC236}">
                <a16:creationId xmlns:a16="http://schemas.microsoft.com/office/drawing/2014/main" xmlns="" id="{B36DE6F5-F4C7-DBAF-3AF7-F37BE77EBE7B}"/>
              </a:ext>
            </a:extLst>
          </p:cNvPr>
          <p:cNvGrpSpPr/>
          <p:nvPr/>
        </p:nvGrpSpPr>
        <p:grpSpPr>
          <a:xfrm>
            <a:off x="589503" y="606691"/>
            <a:ext cx="629285" cy="688340"/>
            <a:chOff x="2228689" y="511439"/>
            <a:chExt cx="629285" cy="688340"/>
          </a:xfrm>
        </p:grpSpPr>
        <p:pic>
          <p:nvPicPr>
            <p:cNvPr id="45" name="object 7">
              <a:extLst>
                <a:ext uri="{FF2B5EF4-FFF2-40B4-BE49-F238E27FC236}">
                  <a16:creationId xmlns:a16="http://schemas.microsoft.com/office/drawing/2014/main" xmlns="" id="{1702486E-963B-9732-711B-2071DFB01B0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6" name="object 8">
              <a:extLst>
                <a:ext uri="{FF2B5EF4-FFF2-40B4-BE49-F238E27FC236}">
                  <a16:creationId xmlns:a16="http://schemas.microsoft.com/office/drawing/2014/main" xmlns="" id="{DAAE0CD0-66F3-489B-2E43-26581F61B93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47" name="object 9">
              <a:extLst>
                <a:ext uri="{FF2B5EF4-FFF2-40B4-BE49-F238E27FC236}">
                  <a16:creationId xmlns:a16="http://schemas.microsoft.com/office/drawing/2014/main" xmlns="" id="{685EC4EC-DA92-BEF6-D3F9-785BFDA1DC09}"/>
                </a:ext>
              </a:extLst>
            </p:cNvPr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0">
              <a:extLst>
                <a:ext uri="{FF2B5EF4-FFF2-40B4-BE49-F238E27FC236}">
                  <a16:creationId xmlns:a16="http://schemas.microsoft.com/office/drawing/2014/main" xmlns="" id="{6AA2FCD3-B31E-26E7-4999-F3A64DE41CC9}"/>
                </a:ext>
              </a:extLst>
            </p:cNvPr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1">
              <a:extLst>
                <a:ext uri="{FF2B5EF4-FFF2-40B4-BE49-F238E27FC236}">
                  <a16:creationId xmlns:a16="http://schemas.microsoft.com/office/drawing/2014/main" xmlns="" id="{4FC0ADAF-0FC6-17DB-DEB8-5BFF2AF9E1CC}"/>
                </a:ext>
              </a:extLst>
            </p:cNvPr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12">
              <a:extLst>
                <a:ext uri="{FF2B5EF4-FFF2-40B4-BE49-F238E27FC236}">
                  <a16:creationId xmlns:a16="http://schemas.microsoft.com/office/drawing/2014/main" xmlns="" id="{91A1521B-664A-8EC1-26EA-474B9407781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:a16="http://schemas.microsoft.com/office/drawing/2014/main" xmlns="" id="{EA1EB914-C4FB-BF18-AEB8-A8F4D9DAC33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:a16="http://schemas.microsoft.com/office/drawing/2014/main" xmlns="" id="{AB6A7C5D-EB82-5D0D-DD7B-6B74925EF2FF}"/>
                </a:ext>
              </a:extLst>
            </p:cNvPr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xmlns="" id="{23682C1E-2C52-0175-2D4A-026AAC8B45C1}"/>
                </a:ext>
              </a:extLst>
            </p:cNvPr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16">
              <a:extLst>
                <a:ext uri="{FF2B5EF4-FFF2-40B4-BE49-F238E27FC236}">
                  <a16:creationId xmlns:a16="http://schemas.microsoft.com/office/drawing/2014/main" xmlns="" id="{B1279B92-DA67-4134-AE0C-BE0AD32F19B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55" name="object 17">
              <a:extLst>
                <a:ext uri="{FF2B5EF4-FFF2-40B4-BE49-F238E27FC236}">
                  <a16:creationId xmlns:a16="http://schemas.microsoft.com/office/drawing/2014/main" xmlns="" id="{65906B94-1389-1DDF-92A0-89B936BC64C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56" name="object 18">
              <a:extLst>
                <a:ext uri="{FF2B5EF4-FFF2-40B4-BE49-F238E27FC236}">
                  <a16:creationId xmlns:a16="http://schemas.microsoft.com/office/drawing/2014/main" xmlns="" id="{DB07808D-52F8-8DE5-2CC5-5D20B395F14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57" name="object 19">
              <a:extLst>
                <a:ext uri="{FF2B5EF4-FFF2-40B4-BE49-F238E27FC236}">
                  <a16:creationId xmlns:a16="http://schemas.microsoft.com/office/drawing/2014/main" xmlns="" id="{988CA873-70EC-665C-CA14-E0B296352E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58" name="object 20">
              <a:extLst>
                <a:ext uri="{FF2B5EF4-FFF2-40B4-BE49-F238E27FC236}">
                  <a16:creationId xmlns:a16="http://schemas.microsoft.com/office/drawing/2014/main" xmlns="" id="{CD0743B2-511B-80D0-BBEB-6A1DEB1A56B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59" name="object 21">
              <a:extLst>
                <a:ext uri="{FF2B5EF4-FFF2-40B4-BE49-F238E27FC236}">
                  <a16:creationId xmlns:a16="http://schemas.microsoft.com/office/drawing/2014/main" xmlns="" id="{5B803722-519C-A1DA-0FA1-23EE423F21FA}"/>
                </a:ext>
              </a:extLst>
            </p:cNvPr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2">
              <a:extLst>
                <a:ext uri="{FF2B5EF4-FFF2-40B4-BE49-F238E27FC236}">
                  <a16:creationId xmlns:a16="http://schemas.microsoft.com/office/drawing/2014/main" xmlns="" id="{E31DAF71-99E7-3FD4-A02A-804849FF0747}"/>
                </a:ext>
              </a:extLst>
            </p:cNvPr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3">
              <a:extLst>
                <a:ext uri="{FF2B5EF4-FFF2-40B4-BE49-F238E27FC236}">
                  <a16:creationId xmlns:a16="http://schemas.microsoft.com/office/drawing/2014/main" xmlns="" id="{65315CAE-6486-E01F-34F2-BBF485F0B198}"/>
                </a:ext>
              </a:extLst>
            </p:cNvPr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24">
              <a:extLst>
                <a:ext uri="{FF2B5EF4-FFF2-40B4-BE49-F238E27FC236}">
                  <a16:creationId xmlns:a16="http://schemas.microsoft.com/office/drawing/2014/main" xmlns="" id="{D3552C64-1139-28E3-92E7-6189A72BAF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63" name="object 25">
              <a:extLst>
                <a:ext uri="{FF2B5EF4-FFF2-40B4-BE49-F238E27FC236}">
                  <a16:creationId xmlns:a16="http://schemas.microsoft.com/office/drawing/2014/main" xmlns="" id="{0F89AB17-071C-6813-4291-8907B6A2378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64" name="object 26">
              <a:extLst>
                <a:ext uri="{FF2B5EF4-FFF2-40B4-BE49-F238E27FC236}">
                  <a16:creationId xmlns:a16="http://schemas.microsoft.com/office/drawing/2014/main" xmlns="" id="{7B755C44-24A4-2F1A-DEFA-BFE11D40B7F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65" name="object 27">
              <a:extLst>
                <a:ext uri="{FF2B5EF4-FFF2-40B4-BE49-F238E27FC236}">
                  <a16:creationId xmlns:a16="http://schemas.microsoft.com/office/drawing/2014/main" xmlns="" id="{8327032A-DB51-7C9D-EFC4-9385B216F20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66" name="object 28">
              <a:extLst>
                <a:ext uri="{FF2B5EF4-FFF2-40B4-BE49-F238E27FC236}">
                  <a16:creationId xmlns:a16="http://schemas.microsoft.com/office/drawing/2014/main" xmlns="" id="{B5047B7F-4A50-D8D3-FDD4-09CC6A68DF6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67" name="object 29">
              <a:extLst>
                <a:ext uri="{FF2B5EF4-FFF2-40B4-BE49-F238E27FC236}">
                  <a16:creationId xmlns:a16="http://schemas.microsoft.com/office/drawing/2014/main" xmlns="" id="{5B908974-2305-AE19-CA41-B8561C41DC61}"/>
                </a:ext>
              </a:extLst>
            </p:cNvPr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0">
              <a:extLst>
                <a:ext uri="{FF2B5EF4-FFF2-40B4-BE49-F238E27FC236}">
                  <a16:creationId xmlns:a16="http://schemas.microsoft.com/office/drawing/2014/main" xmlns="" id="{3B4EA6B9-0C1D-5220-05CC-4393F95AFCE8}"/>
                </a:ext>
              </a:extLst>
            </p:cNvPr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1">
              <a:extLst>
                <a:ext uri="{FF2B5EF4-FFF2-40B4-BE49-F238E27FC236}">
                  <a16:creationId xmlns:a16="http://schemas.microsoft.com/office/drawing/2014/main" xmlns="" id="{29599B90-AD0E-CB89-6289-1B2DA3B2CC9A}"/>
                </a:ext>
              </a:extLst>
            </p:cNvPr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32">
              <a:extLst>
                <a:ext uri="{FF2B5EF4-FFF2-40B4-BE49-F238E27FC236}">
                  <a16:creationId xmlns:a16="http://schemas.microsoft.com/office/drawing/2014/main" xmlns="" id="{C0761E03-75D8-D6A6-8D00-584FE44B48D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71" name="object 33">
              <a:extLst>
                <a:ext uri="{FF2B5EF4-FFF2-40B4-BE49-F238E27FC236}">
                  <a16:creationId xmlns:a16="http://schemas.microsoft.com/office/drawing/2014/main" xmlns="" id="{096F8F6A-F2C2-C0FF-D925-164007B8301E}"/>
                </a:ext>
              </a:extLst>
            </p:cNvPr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34">
            <a:extLst>
              <a:ext uri="{FF2B5EF4-FFF2-40B4-BE49-F238E27FC236}">
                <a16:creationId xmlns:a16="http://schemas.microsoft.com/office/drawing/2014/main" xmlns="" id="{557AAE29-8554-943A-F4C2-0FE574F12907}"/>
              </a:ext>
            </a:extLst>
          </p:cNvPr>
          <p:cNvSpPr txBox="1"/>
          <p:nvPr/>
        </p:nvSpPr>
        <p:spPr>
          <a:xfrm>
            <a:off x="1367140" y="737089"/>
            <a:ext cx="2285697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  <a:r>
              <a:rPr sz="1200" spc="13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инвестиций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</a:t>
            </a:r>
            <a:r>
              <a:rPr sz="1200" spc="10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51">
            <a:extLst>
              <a:ext uri="{FF2B5EF4-FFF2-40B4-BE49-F238E27FC236}">
                <a16:creationId xmlns:a16="http://schemas.microsoft.com/office/drawing/2014/main" xmlns="" id="{F1B5EF97-3A59-FD47-003D-9FC05246A362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8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BD8904C9-1468-2D43-6B20-F4A2177E4883}"/>
              </a:ext>
            </a:extLst>
          </p:cNvPr>
          <p:cNvSpPr/>
          <p:nvPr/>
        </p:nvSpPr>
        <p:spPr>
          <a:xfrm flipV="1">
            <a:off x="589502" y="6510213"/>
            <a:ext cx="11157997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4">
            <a:extLst>
              <a:ext uri="{FF2B5EF4-FFF2-40B4-BE49-F238E27FC236}">
                <a16:creationId xmlns:a16="http://schemas.microsoft.com/office/drawing/2014/main" xmlns="" id="{DFB1AB6D-993B-4905-AE54-785CFBD12215}"/>
              </a:ext>
            </a:extLst>
          </p:cNvPr>
          <p:cNvSpPr txBox="1"/>
          <p:nvPr/>
        </p:nvSpPr>
        <p:spPr>
          <a:xfrm>
            <a:off x="1618979" y="2015336"/>
            <a:ext cx="2285697" cy="398186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Наименование муниципального образования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54" y="1915979"/>
            <a:ext cx="401638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2440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ТРАНСПОРТНАЯ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ИНФРАСТРУКТУРА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9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9175D614-4908-44F1-8DF3-BF8BDA49FC79}"/>
              </a:ext>
            </a:extLst>
          </p:cNvPr>
          <p:cNvSpPr txBox="1"/>
          <p:nvPr/>
        </p:nvSpPr>
        <p:spPr>
          <a:xfrm>
            <a:off x="4963886" y="1759789"/>
            <a:ext cx="678361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Все 28 населенных пунктов Алексеевского района соединены дорогами с твердым покрытием.</a:t>
            </a:r>
          </a:p>
          <a:p>
            <a:r>
              <a:rPr lang="ru-RU" i="1" dirty="0" smtClean="0"/>
              <a:t>Межмуниципальные перевозки  осуществляются АО «ЕКА» согласно по утвержденным маршрутам.</a:t>
            </a:r>
          </a:p>
          <a:p>
            <a:r>
              <a:rPr lang="ru-RU" i="1" dirty="0" smtClean="0"/>
              <a:t>Пассажирские перевозки в 2023 году осуществляло ООО «ПИР».</a:t>
            </a:r>
          </a:p>
          <a:p>
            <a:r>
              <a:rPr lang="ru-RU" i="1" dirty="0" smtClean="0"/>
              <a:t>Кроме того, субъекты малого и среднего предпринимательства оказывают услуги такси.</a:t>
            </a:r>
          </a:p>
          <a:p>
            <a:r>
              <a:rPr lang="ru-RU" i="1" dirty="0" smtClean="0"/>
              <a:t>Речной порт и железнодорожная станция отсутствуют.</a:t>
            </a:r>
          </a:p>
          <a:p>
            <a:r>
              <a:rPr lang="ru-RU" i="1" dirty="0" smtClean="0"/>
              <a:t>Протяженность автомобильных дорог общего пользования регионального  и межмуниципального  значения – 186,2 км.</a:t>
            </a:r>
          </a:p>
          <a:p>
            <a:pPr lvl="0"/>
            <a:r>
              <a:rPr lang="ru-RU" i="1" dirty="0">
                <a:solidFill>
                  <a:prstClr val="black"/>
                </a:solidFill>
              </a:rPr>
              <a:t>Протяженность автомобильных дорог общего пользования </a:t>
            </a:r>
            <a:r>
              <a:rPr lang="ru-RU" i="1" dirty="0" smtClean="0">
                <a:solidFill>
                  <a:prstClr val="black"/>
                </a:solidFill>
              </a:rPr>
              <a:t>местного значения </a:t>
            </a:r>
            <a:r>
              <a:rPr lang="ru-RU" i="1" dirty="0">
                <a:solidFill>
                  <a:prstClr val="black"/>
                </a:solidFill>
              </a:rPr>
              <a:t>– </a:t>
            </a:r>
            <a:r>
              <a:rPr lang="ru-RU" i="1" dirty="0" smtClean="0">
                <a:solidFill>
                  <a:prstClr val="black"/>
                </a:solidFill>
              </a:rPr>
              <a:t>393,5 </a:t>
            </a:r>
            <a:r>
              <a:rPr lang="ru-RU" i="1" dirty="0">
                <a:solidFill>
                  <a:prstClr val="black"/>
                </a:solidFill>
              </a:rPr>
              <a:t>км.</a:t>
            </a:r>
          </a:p>
          <a:p>
            <a:r>
              <a:rPr lang="ru-RU" i="1" dirty="0" smtClean="0"/>
              <a:t>В год перевозится 64,5 тыс. тонн грузов.</a:t>
            </a:r>
          </a:p>
          <a:p>
            <a:r>
              <a:rPr lang="ru-RU" i="1" dirty="0" smtClean="0"/>
              <a:t>Грузооборот – 0,42 </a:t>
            </a:r>
            <a:r>
              <a:rPr lang="ru-RU" i="1" dirty="0" err="1" smtClean="0"/>
              <a:t>млн.тонн</a:t>
            </a:r>
            <a:r>
              <a:rPr lang="ru-RU" i="1" dirty="0" smtClean="0"/>
              <a:t>-км.</a:t>
            </a:r>
          </a:p>
          <a:p>
            <a:r>
              <a:rPr lang="ru-RU" i="1" dirty="0" smtClean="0"/>
              <a:t>Пассажирооборот транспорта общего пользования составил 21,3 </a:t>
            </a:r>
            <a:r>
              <a:rPr lang="ru-RU" i="1" dirty="0" err="1" smtClean="0"/>
              <a:t>млн.пасс</a:t>
            </a:r>
            <a:r>
              <a:rPr lang="ru-RU" i="1" dirty="0" smtClean="0"/>
              <a:t>-км.</a:t>
            </a:r>
          </a:p>
          <a:p>
            <a:endParaRPr lang="ru-RU" i="1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2C6C8533-A6F4-4805-A848-7EFAA798940D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0" name="object 6">
              <a:extLst>
                <a:ext uri="{FF2B5EF4-FFF2-40B4-BE49-F238E27FC236}">
                  <a16:creationId xmlns:a16="http://schemas.microsoft.com/office/drawing/2014/main" xmlns="" id="{3943DB5A-8D02-436E-A387-AB9D8F6454C7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5" name="object 7">
                <a:extLst>
                  <a:ext uri="{FF2B5EF4-FFF2-40B4-BE49-F238E27FC236}">
                    <a16:creationId xmlns:a16="http://schemas.microsoft.com/office/drawing/2014/main" xmlns="" id="{AC579FE5-DA78-4461-B293-597AB47BCC15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6" name="object 8">
                <a:extLst>
                  <a:ext uri="{FF2B5EF4-FFF2-40B4-BE49-F238E27FC236}">
                    <a16:creationId xmlns:a16="http://schemas.microsoft.com/office/drawing/2014/main" xmlns="" id="{7BD16F00-02FF-43A5-BBE5-768D644C0AD2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7" name="object 9">
                <a:extLst>
                  <a:ext uri="{FF2B5EF4-FFF2-40B4-BE49-F238E27FC236}">
                    <a16:creationId xmlns:a16="http://schemas.microsoft.com/office/drawing/2014/main" xmlns="" id="{DE9D8031-D71D-4054-9EB6-1BC90B6DF6B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10">
                <a:extLst>
                  <a:ext uri="{FF2B5EF4-FFF2-40B4-BE49-F238E27FC236}">
                    <a16:creationId xmlns:a16="http://schemas.microsoft.com/office/drawing/2014/main" xmlns="" id="{1934A6A9-69F7-40F3-A2C7-3B2F7B039E95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1">
                <a:extLst>
                  <a:ext uri="{FF2B5EF4-FFF2-40B4-BE49-F238E27FC236}">
                    <a16:creationId xmlns:a16="http://schemas.microsoft.com/office/drawing/2014/main" xmlns="" id="{E65F7545-B93C-4297-BEEA-46CD8683C083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0" name="object 12">
                <a:extLst>
                  <a:ext uri="{FF2B5EF4-FFF2-40B4-BE49-F238E27FC236}">
                    <a16:creationId xmlns:a16="http://schemas.microsoft.com/office/drawing/2014/main" xmlns="" id="{817863FD-A0FF-403C-94A2-A729A0A44912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1" name="object 13">
                <a:extLst>
                  <a:ext uri="{FF2B5EF4-FFF2-40B4-BE49-F238E27FC236}">
                    <a16:creationId xmlns:a16="http://schemas.microsoft.com/office/drawing/2014/main" xmlns="" id="{C134EBD4-4CB8-43CE-806F-B92CD3B9E9BA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2" name="object 14">
                <a:extLst>
                  <a:ext uri="{FF2B5EF4-FFF2-40B4-BE49-F238E27FC236}">
                    <a16:creationId xmlns:a16="http://schemas.microsoft.com/office/drawing/2014/main" xmlns="" id="{76EB7402-8C89-48B5-B1B7-8D11698036DE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5">
                <a:extLst>
                  <a:ext uri="{FF2B5EF4-FFF2-40B4-BE49-F238E27FC236}">
                    <a16:creationId xmlns:a16="http://schemas.microsoft.com/office/drawing/2014/main" xmlns="" id="{54785A36-A585-457C-B216-92AA743B3420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4" name="object 16">
                <a:extLst>
                  <a:ext uri="{FF2B5EF4-FFF2-40B4-BE49-F238E27FC236}">
                    <a16:creationId xmlns:a16="http://schemas.microsoft.com/office/drawing/2014/main" xmlns="" id="{B7CA5688-002F-42F3-A008-56A0868456F2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5" name="object 17">
                <a:extLst>
                  <a:ext uri="{FF2B5EF4-FFF2-40B4-BE49-F238E27FC236}">
                    <a16:creationId xmlns:a16="http://schemas.microsoft.com/office/drawing/2014/main" xmlns="" id="{4A5ABFC2-1988-4D83-99C7-0F00667EEDFA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6" name="object 18">
                <a:extLst>
                  <a:ext uri="{FF2B5EF4-FFF2-40B4-BE49-F238E27FC236}">
                    <a16:creationId xmlns:a16="http://schemas.microsoft.com/office/drawing/2014/main" xmlns="" id="{88691A1B-6EE0-48B4-8AA8-70F65F4199F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7" name="object 19">
                <a:extLst>
                  <a:ext uri="{FF2B5EF4-FFF2-40B4-BE49-F238E27FC236}">
                    <a16:creationId xmlns:a16="http://schemas.microsoft.com/office/drawing/2014/main" xmlns="" id="{2C7A8220-0EB9-4B0D-8EE0-D1EB3A3B1383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8" name="object 20">
                <a:extLst>
                  <a:ext uri="{FF2B5EF4-FFF2-40B4-BE49-F238E27FC236}">
                    <a16:creationId xmlns:a16="http://schemas.microsoft.com/office/drawing/2014/main" xmlns="" id="{851CB9DF-316F-4205-9445-E8A7A811221E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59" name="object 21">
                <a:extLst>
                  <a:ext uri="{FF2B5EF4-FFF2-40B4-BE49-F238E27FC236}">
                    <a16:creationId xmlns:a16="http://schemas.microsoft.com/office/drawing/2014/main" xmlns="" id="{368CA2DA-6A97-4372-8730-A93316E428B1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2">
                <a:extLst>
                  <a:ext uri="{FF2B5EF4-FFF2-40B4-BE49-F238E27FC236}">
                    <a16:creationId xmlns:a16="http://schemas.microsoft.com/office/drawing/2014/main" xmlns="" id="{241C05E5-FB24-4CE3-955F-25C574736C5C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3">
                <a:extLst>
                  <a:ext uri="{FF2B5EF4-FFF2-40B4-BE49-F238E27FC236}">
                    <a16:creationId xmlns:a16="http://schemas.microsoft.com/office/drawing/2014/main" xmlns="" id="{B4A1BD2B-38A4-42B1-A312-2D682BA538D5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2" name="object 24">
                <a:extLst>
                  <a:ext uri="{FF2B5EF4-FFF2-40B4-BE49-F238E27FC236}">
                    <a16:creationId xmlns:a16="http://schemas.microsoft.com/office/drawing/2014/main" xmlns="" id="{D5284A2D-4728-4500-A1F2-C7FA16E2544F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3" name="object 25">
                <a:extLst>
                  <a:ext uri="{FF2B5EF4-FFF2-40B4-BE49-F238E27FC236}">
                    <a16:creationId xmlns:a16="http://schemas.microsoft.com/office/drawing/2014/main" xmlns="" id="{DF81B6C4-EE56-41D8-ADC7-095D2B1BC561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4" name="object 26">
                <a:extLst>
                  <a:ext uri="{FF2B5EF4-FFF2-40B4-BE49-F238E27FC236}">
                    <a16:creationId xmlns:a16="http://schemas.microsoft.com/office/drawing/2014/main" xmlns="" id="{3C06468A-A0CE-4325-A735-3705CCD27E93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5" name="object 27">
                <a:extLst>
                  <a:ext uri="{FF2B5EF4-FFF2-40B4-BE49-F238E27FC236}">
                    <a16:creationId xmlns:a16="http://schemas.microsoft.com/office/drawing/2014/main" xmlns="" id="{3059BC84-1422-4AC1-A23E-804D1124BFCA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6" name="object 28">
                <a:extLst>
                  <a:ext uri="{FF2B5EF4-FFF2-40B4-BE49-F238E27FC236}">
                    <a16:creationId xmlns:a16="http://schemas.microsoft.com/office/drawing/2014/main" xmlns="" id="{14872A71-B042-42DE-BFFB-41F1CB56E285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7" name="object 29">
                <a:extLst>
                  <a:ext uri="{FF2B5EF4-FFF2-40B4-BE49-F238E27FC236}">
                    <a16:creationId xmlns:a16="http://schemas.microsoft.com/office/drawing/2014/main" xmlns="" id="{D5A1C739-4D70-4BDD-8F95-C158A6AFD8B7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0">
                <a:extLst>
                  <a:ext uri="{FF2B5EF4-FFF2-40B4-BE49-F238E27FC236}">
                    <a16:creationId xmlns:a16="http://schemas.microsoft.com/office/drawing/2014/main" xmlns="" id="{2FF6FF4D-4CFF-40AE-B829-8E50ED4EE7E4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1">
                <a:extLst>
                  <a:ext uri="{FF2B5EF4-FFF2-40B4-BE49-F238E27FC236}">
                    <a16:creationId xmlns:a16="http://schemas.microsoft.com/office/drawing/2014/main" xmlns="" id="{4227E3C3-3981-4F4C-BE07-9A676D3A73B2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0" name="object 32">
                <a:extLst>
                  <a:ext uri="{FF2B5EF4-FFF2-40B4-BE49-F238E27FC236}">
                    <a16:creationId xmlns:a16="http://schemas.microsoft.com/office/drawing/2014/main" xmlns="" id="{D448B477-6B5A-41FC-9A70-6ECF9CE250C4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1" name="object 33">
                <a:extLst>
                  <a:ext uri="{FF2B5EF4-FFF2-40B4-BE49-F238E27FC236}">
                    <a16:creationId xmlns:a16="http://schemas.microsoft.com/office/drawing/2014/main" xmlns="" id="{C09938EF-03D6-4B49-934E-FA0AC7D01F41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xmlns="" id="{65B40553-2567-4B7D-9716-87D4EE8C0743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bject 34">
              <a:extLst>
                <a:ext uri="{FF2B5EF4-FFF2-40B4-BE49-F238E27FC236}">
                  <a16:creationId xmlns:a16="http://schemas.microsoft.com/office/drawing/2014/main" xmlns="" id="{D994A142-8F74-498A-885F-D0CC6C81C03E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Наименование муниципального образования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618" y="378287"/>
            <a:ext cx="382149" cy="56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" t="8647" r="5062" b="8280"/>
          <a:stretch/>
        </p:blipFill>
        <p:spPr bwMode="auto">
          <a:xfrm>
            <a:off x="506185" y="1900845"/>
            <a:ext cx="3820886" cy="3152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38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ИНЖЕНЕРНАЯ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ИНФРАСТРУКТУРА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10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55C6B9CC-7CE5-4F9D-BE77-1D3874F45DC3}"/>
              </a:ext>
            </a:extLst>
          </p:cNvPr>
          <p:cNvSpPr txBox="1"/>
          <p:nvPr/>
        </p:nvSpPr>
        <p:spPr>
          <a:xfrm>
            <a:off x="196511" y="1759789"/>
            <a:ext cx="1142852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Тепловые сети – протяженность </a:t>
            </a:r>
            <a:r>
              <a:rPr lang="en-US" i="1" dirty="0" smtClean="0"/>
              <a:t>15,8 </a:t>
            </a:r>
            <a:r>
              <a:rPr lang="ru-RU" i="1" dirty="0" smtClean="0"/>
              <a:t>км</a:t>
            </a:r>
          </a:p>
          <a:p>
            <a:r>
              <a:rPr lang="ru-RU" i="1" dirty="0" smtClean="0"/>
              <a:t>Число источников теплоснабжения – 12 единиц. Производство тепловой энергии 20,0 тыс. Гкал. Суммарная мощность всех источников теплоснабжения – 135, Гкал/час</a:t>
            </a:r>
          </a:p>
          <a:p>
            <a:endParaRPr lang="ru-RU" i="1" dirty="0" smtClean="0"/>
          </a:p>
          <a:p>
            <a:r>
              <a:rPr lang="ru-RU" i="1" dirty="0" smtClean="0"/>
              <a:t>Сети водоснабжения – протяженность 144,7 км</a:t>
            </a:r>
          </a:p>
          <a:p>
            <a:r>
              <a:rPr lang="ru-RU" i="1" dirty="0" smtClean="0"/>
              <a:t>Сети водоотведения – протяженность 10,8 км</a:t>
            </a:r>
          </a:p>
          <a:p>
            <a:endParaRPr lang="ru-RU" i="1" dirty="0"/>
          </a:p>
          <a:p>
            <a:r>
              <a:rPr lang="ru-RU" i="1" dirty="0" smtClean="0"/>
              <a:t>Газификация – протяженность сети с квартирами – 381,3 км</a:t>
            </a:r>
          </a:p>
          <a:p>
            <a:r>
              <a:rPr lang="ru-RU" i="1" dirty="0" smtClean="0"/>
              <a:t>Уровень газификации жилого фонда – 100%</a:t>
            </a:r>
          </a:p>
          <a:p>
            <a:endParaRPr lang="ru-RU" i="1" dirty="0" smtClean="0"/>
          </a:p>
          <a:p>
            <a:r>
              <a:rPr lang="ru-RU" i="1" dirty="0" smtClean="0"/>
              <a:t>Электрические сети – протяженность 564 км</a:t>
            </a:r>
          </a:p>
          <a:p>
            <a:r>
              <a:rPr lang="ru-RU" i="1" dirty="0" smtClean="0"/>
              <a:t>Потребление электрической энергии 17,936 млн. кВт/ч</a:t>
            </a:r>
          </a:p>
          <a:p>
            <a:endParaRPr lang="ru-RU" i="1" dirty="0"/>
          </a:p>
          <a:p>
            <a:r>
              <a:rPr lang="ru-RU" i="1" dirty="0" smtClean="0"/>
              <a:t>Оператор стационарной связи – Ростелеком. Общая емкость телефонных станций -3600 номеров. Доступ к услугам операторов мобильной связи (Мегафон, МТС, Билайн,</a:t>
            </a:r>
            <a:r>
              <a:rPr lang="en-US" i="1" dirty="0" err="1" smtClean="0"/>
              <a:t>Yota</a:t>
            </a:r>
            <a:r>
              <a:rPr lang="ru-RU" i="1" dirty="0" smtClean="0"/>
              <a:t> ) – 100%</a:t>
            </a:r>
          </a:p>
          <a:p>
            <a:r>
              <a:rPr lang="ru-RU" i="1" dirty="0" smtClean="0"/>
              <a:t>Охват населения телевизионным вещанием – 100%.</a:t>
            </a:r>
          </a:p>
          <a:p>
            <a:endParaRPr lang="ru-RU" i="1" dirty="0" smtClean="0"/>
          </a:p>
          <a:p>
            <a:endParaRPr lang="ru-RU" i="1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72C2F2F6-4156-4D67-80EC-EF3175D647FB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0" name="object 6">
              <a:extLst>
                <a:ext uri="{FF2B5EF4-FFF2-40B4-BE49-F238E27FC236}">
                  <a16:creationId xmlns:a16="http://schemas.microsoft.com/office/drawing/2014/main" xmlns="" id="{83F9E3E2-4703-48FA-9373-BB582FF005C5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5" name="object 7">
                <a:extLst>
                  <a:ext uri="{FF2B5EF4-FFF2-40B4-BE49-F238E27FC236}">
                    <a16:creationId xmlns:a16="http://schemas.microsoft.com/office/drawing/2014/main" xmlns="" id="{97086035-5F91-48A4-9E2E-6CF476E7DC05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6" name="object 8">
                <a:extLst>
                  <a:ext uri="{FF2B5EF4-FFF2-40B4-BE49-F238E27FC236}">
                    <a16:creationId xmlns:a16="http://schemas.microsoft.com/office/drawing/2014/main" xmlns="" id="{DA866B1A-5607-42CF-BB22-1BB16655E9E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7" name="object 9">
                <a:extLst>
                  <a:ext uri="{FF2B5EF4-FFF2-40B4-BE49-F238E27FC236}">
                    <a16:creationId xmlns:a16="http://schemas.microsoft.com/office/drawing/2014/main" xmlns="" id="{9F335A86-9272-4756-8880-551E69229C62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10">
                <a:extLst>
                  <a:ext uri="{FF2B5EF4-FFF2-40B4-BE49-F238E27FC236}">
                    <a16:creationId xmlns:a16="http://schemas.microsoft.com/office/drawing/2014/main" xmlns="" id="{6810F443-B86E-4921-A5ED-C2AA6C577500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1">
                <a:extLst>
                  <a:ext uri="{FF2B5EF4-FFF2-40B4-BE49-F238E27FC236}">
                    <a16:creationId xmlns:a16="http://schemas.microsoft.com/office/drawing/2014/main" xmlns="" id="{BFFEEFBA-D857-4D40-99BF-5133BFDD1AFA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0" name="object 12">
                <a:extLst>
                  <a:ext uri="{FF2B5EF4-FFF2-40B4-BE49-F238E27FC236}">
                    <a16:creationId xmlns:a16="http://schemas.microsoft.com/office/drawing/2014/main" xmlns="" id="{5EE1A2DA-4317-439A-8BF0-27F917FDBAD8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1" name="object 13">
                <a:extLst>
                  <a:ext uri="{FF2B5EF4-FFF2-40B4-BE49-F238E27FC236}">
                    <a16:creationId xmlns:a16="http://schemas.microsoft.com/office/drawing/2014/main" xmlns="" id="{3E06CEA7-4FCF-45C2-877B-3B09F9B46F3D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2" name="object 14">
                <a:extLst>
                  <a:ext uri="{FF2B5EF4-FFF2-40B4-BE49-F238E27FC236}">
                    <a16:creationId xmlns:a16="http://schemas.microsoft.com/office/drawing/2014/main" xmlns="" id="{AC944442-0000-45A2-896C-1425A816E938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5">
                <a:extLst>
                  <a:ext uri="{FF2B5EF4-FFF2-40B4-BE49-F238E27FC236}">
                    <a16:creationId xmlns:a16="http://schemas.microsoft.com/office/drawing/2014/main" xmlns="" id="{32AC1615-42F2-480E-8338-3FFB6A4E0711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4" name="object 16">
                <a:extLst>
                  <a:ext uri="{FF2B5EF4-FFF2-40B4-BE49-F238E27FC236}">
                    <a16:creationId xmlns:a16="http://schemas.microsoft.com/office/drawing/2014/main" xmlns="" id="{FDF05A32-B5E6-449F-9253-3E8B086B72E8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5" name="object 17">
                <a:extLst>
                  <a:ext uri="{FF2B5EF4-FFF2-40B4-BE49-F238E27FC236}">
                    <a16:creationId xmlns:a16="http://schemas.microsoft.com/office/drawing/2014/main" xmlns="" id="{2D613467-614E-4F32-80CA-FC67441D68CF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6" name="object 18">
                <a:extLst>
                  <a:ext uri="{FF2B5EF4-FFF2-40B4-BE49-F238E27FC236}">
                    <a16:creationId xmlns:a16="http://schemas.microsoft.com/office/drawing/2014/main" xmlns="" id="{EB77C56E-D780-4FB7-8296-4C2E5F74106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7" name="object 19">
                <a:extLst>
                  <a:ext uri="{FF2B5EF4-FFF2-40B4-BE49-F238E27FC236}">
                    <a16:creationId xmlns:a16="http://schemas.microsoft.com/office/drawing/2014/main" xmlns="" id="{B6EA0918-3873-4957-8BF3-819B482B134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8" name="object 20">
                <a:extLst>
                  <a:ext uri="{FF2B5EF4-FFF2-40B4-BE49-F238E27FC236}">
                    <a16:creationId xmlns:a16="http://schemas.microsoft.com/office/drawing/2014/main" xmlns="" id="{20266BFE-906C-4117-8EB8-34A2A450AE4E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59" name="object 21">
                <a:extLst>
                  <a:ext uri="{FF2B5EF4-FFF2-40B4-BE49-F238E27FC236}">
                    <a16:creationId xmlns:a16="http://schemas.microsoft.com/office/drawing/2014/main" xmlns="" id="{DB486D83-E335-4FC4-A4EF-45A99B53A999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2">
                <a:extLst>
                  <a:ext uri="{FF2B5EF4-FFF2-40B4-BE49-F238E27FC236}">
                    <a16:creationId xmlns:a16="http://schemas.microsoft.com/office/drawing/2014/main" xmlns="" id="{C2FC549E-7F6F-40C2-B80B-18C197585ACF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3">
                <a:extLst>
                  <a:ext uri="{FF2B5EF4-FFF2-40B4-BE49-F238E27FC236}">
                    <a16:creationId xmlns:a16="http://schemas.microsoft.com/office/drawing/2014/main" xmlns="" id="{F58F7EC0-F810-47B9-8F29-9C677CAFDB0F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2" name="object 24">
                <a:extLst>
                  <a:ext uri="{FF2B5EF4-FFF2-40B4-BE49-F238E27FC236}">
                    <a16:creationId xmlns:a16="http://schemas.microsoft.com/office/drawing/2014/main" xmlns="" id="{B3B2BFF5-A812-47CA-927D-81B7E290F8A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3" name="object 25">
                <a:extLst>
                  <a:ext uri="{FF2B5EF4-FFF2-40B4-BE49-F238E27FC236}">
                    <a16:creationId xmlns:a16="http://schemas.microsoft.com/office/drawing/2014/main" xmlns="" id="{65D11EDA-F135-4B6D-80D1-58A6B7B2B216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4" name="object 26">
                <a:extLst>
                  <a:ext uri="{FF2B5EF4-FFF2-40B4-BE49-F238E27FC236}">
                    <a16:creationId xmlns:a16="http://schemas.microsoft.com/office/drawing/2014/main" xmlns="" id="{E084F82C-6C4D-464F-A8CE-1267CE970AE5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5" name="object 27">
                <a:extLst>
                  <a:ext uri="{FF2B5EF4-FFF2-40B4-BE49-F238E27FC236}">
                    <a16:creationId xmlns:a16="http://schemas.microsoft.com/office/drawing/2014/main" xmlns="" id="{BA3A7345-2EF3-4FD0-AB4B-8366A0A29171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6" name="object 28">
                <a:extLst>
                  <a:ext uri="{FF2B5EF4-FFF2-40B4-BE49-F238E27FC236}">
                    <a16:creationId xmlns:a16="http://schemas.microsoft.com/office/drawing/2014/main" xmlns="" id="{F3A34FB8-68E5-4375-BDDC-A0AE6377A58E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7" name="object 29">
                <a:extLst>
                  <a:ext uri="{FF2B5EF4-FFF2-40B4-BE49-F238E27FC236}">
                    <a16:creationId xmlns:a16="http://schemas.microsoft.com/office/drawing/2014/main" xmlns="" id="{64C6E6BD-4AD2-4C1C-BD5A-8DE81517097C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0">
                <a:extLst>
                  <a:ext uri="{FF2B5EF4-FFF2-40B4-BE49-F238E27FC236}">
                    <a16:creationId xmlns:a16="http://schemas.microsoft.com/office/drawing/2014/main" xmlns="" id="{85F6AD19-2B86-4399-8E33-7C22B41D503E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1">
                <a:extLst>
                  <a:ext uri="{FF2B5EF4-FFF2-40B4-BE49-F238E27FC236}">
                    <a16:creationId xmlns:a16="http://schemas.microsoft.com/office/drawing/2014/main" xmlns="" id="{4AF4249C-985A-4364-986C-799D462E8E6D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0" name="object 32">
                <a:extLst>
                  <a:ext uri="{FF2B5EF4-FFF2-40B4-BE49-F238E27FC236}">
                    <a16:creationId xmlns:a16="http://schemas.microsoft.com/office/drawing/2014/main" xmlns="" id="{EB245D6D-584D-4D4F-B197-2428BAD96053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1" name="object 33">
                <a:extLst>
                  <a:ext uri="{FF2B5EF4-FFF2-40B4-BE49-F238E27FC236}">
                    <a16:creationId xmlns:a16="http://schemas.microsoft.com/office/drawing/2014/main" xmlns="" id="{D42E0919-65DC-407F-A21A-57C334C764B8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xmlns="" id="{1C29AE89-6082-4F97-81BC-E2D10C6EE988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bject 34">
              <a:extLst>
                <a:ext uri="{FF2B5EF4-FFF2-40B4-BE49-F238E27FC236}">
                  <a16:creationId xmlns:a16="http://schemas.microsoft.com/office/drawing/2014/main" xmlns="" id="{552B51DA-4EFB-4054-A75D-C11DA23DB84E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690" y="373597"/>
            <a:ext cx="401638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0539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11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7F9B3E67-1735-1AFB-69EF-3F1C99766DF1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715581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ЗЕМЕЛЬНЫЕ УЧАСТКИ, ПРЕДЛАГАЕМЫЕ В ЦЕЛЯХ</a:t>
            </a:r>
            <a:b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ИНВЕСТИЦИОННОЙ ДЕЯТЕЛЬНОСТИ</a:t>
            </a:r>
            <a:endParaRPr lang="ru-RU" sz="20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39FB8E02-1258-4AFE-8806-4C5A9FFB9033}"/>
              </a:ext>
            </a:extLst>
          </p:cNvPr>
          <p:cNvSpPr txBox="1"/>
          <p:nvPr/>
        </p:nvSpPr>
        <p:spPr>
          <a:xfrm>
            <a:off x="318975" y="1756092"/>
            <a:ext cx="11428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i="1" dirty="0" smtClean="0"/>
              <a:t>На территории Алексеевского района Самарской области земельный  участок (</a:t>
            </a:r>
            <a:r>
              <a:rPr lang="en-US" i="1" dirty="0" smtClean="0">
                <a:latin typeface="Times New Roman"/>
                <a:ea typeface="Times New Roman"/>
              </a:rPr>
              <a:t>Greenfield</a:t>
            </a:r>
            <a:r>
              <a:rPr lang="ru-RU" i="1" dirty="0" smtClean="0">
                <a:latin typeface="Times New Roman"/>
                <a:ea typeface="Times New Roman"/>
              </a:rPr>
              <a:t>)</a:t>
            </a:r>
            <a:r>
              <a:rPr lang="ru-RU" i="1" dirty="0" smtClean="0"/>
              <a:t> площадью 9,57 га, предлагаемый в целях развития инвестиционной деятельности, находится в </a:t>
            </a:r>
            <a:r>
              <a:rPr lang="ru-RU" i="1" dirty="0" smtClean="0">
                <a:solidFill>
                  <a:prstClr val="black"/>
                </a:solidFill>
              </a:rPr>
              <a:t>селе </a:t>
            </a:r>
            <a:r>
              <a:rPr lang="ru-RU" i="1" dirty="0" err="1">
                <a:solidFill>
                  <a:prstClr val="black"/>
                </a:solidFill>
              </a:rPr>
              <a:t>Патровка</a:t>
            </a:r>
            <a:endParaRPr lang="ru-RU" i="1" dirty="0">
              <a:solidFill>
                <a:prstClr val="black"/>
              </a:solidFill>
            </a:endParaRPr>
          </a:p>
          <a:p>
            <a:r>
              <a:rPr lang="ru-RU" i="1" dirty="0" smtClean="0"/>
              <a:t> сельского  поселения </a:t>
            </a:r>
            <a:r>
              <a:rPr lang="ru-RU" i="1" dirty="0" err="1" smtClean="0"/>
              <a:t>Гавлировка</a:t>
            </a:r>
            <a:r>
              <a:rPr lang="ru-RU" i="1" dirty="0" smtClean="0"/>
              <a:t>. Вид разрешенного использования – для сельскохозяйственного использования</a:t>
            </a:r>
            <a:endParaRPr lang="ru-RU" i="1" dirty="0"/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37BAA22F-FE51-427F-8969-C3D8BF25C83B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BE1CF882-6E00-4566-A7DD-BE2AF217CC68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5C822562-4B3C-4C03-968A-734F18105CAF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8B8C1345-7657-4EAC-A7BF-C69A9893622A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2D734FA6-8A05-4A12-9E66-2905386B0F51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00BD6AA1-9B54-42D8-91FD-110EA9FC8F3B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7F73DA36-6EC7-49FE-88B5-CA23379B0DE6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304B1A05-9E13-4904-BBDD-9D674FA656B6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192625F5-33EA-4702-85AD-B9D96F6028BB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DD8CB064-D379-4356-9C55-4A296E5DAEFA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FB6858E0-C4FD-49AA-A9F3-70684C200350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0532315E-1EF6-4DD3-9F42-757AF17CD8C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2EEB7C4A-0BB9-49ED-B021-05CC52AD5984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29ACB8CC-8DF8-4F35-B37A-D19691F1D4A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878A5018-18A3-4099-BDE7-0F4755B9F482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96BE73AB-C0C0-4BFF-9C3C-DA0582DD6C1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87540669-EF11-4807-BC1C-F80B40309013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B5139B1D-1190-472A-B023-FB67ABF14F88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F6107E54-642C-4C3A-9E8B-7CF9246A9FD1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AD3D148E-A607-4EEA-8962-C480281645FF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4261E9BE-BFBA-49A3-B017-72E7D8FEC84C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65365B13-8D0C-43B8-B866-4923F50C899E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01B7942A-A3A8-4BF2-B39E-E808855D002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C7A6037D-5CA1-4E82-A1B3-7B53DDF44111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A83AD2C5-B8FC-456A-9034-6828D02DA66A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07E5535E-F565-4F6D-B311-297F329B85A0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A2798ED6-B9B7-473B-A5AC-18E046BCA828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E88FF1DC-0147-44F3-8FC0-BABF8B766823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A4B24C7A-EC8C-42CF-B544-B143E55D734A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B448C53E-912D-4829-806B-F514AD047B6A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BDD78D6E-16DE-4458-9579-6D55D6C9644C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187" y="365489"/>
            <a:ext cx="349862" cy="519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03" y="2811194"/>
            <a:ext cx="4700587" cy="363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728" y="2811194"/>
            <a:ext cx="3971139" cy="3699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3633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12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2D5C8AA4-6317-9FF0-13F4-1216E5E23BA3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ИМУЩЕСТВЕННЫЕ КОМПЛЕКСЫ, ПРЕДЛАГАЕМЫЕ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РАЗВИТИЯ ИНВЕСТИЦИОННОЙ ДЕЯТЕЛЬНОСТИ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F62BAFF-640B-4A0C-8CAD-BBCB2E4533CD}"/>
              </a:ext>
            </a:extLst>
          </p:cNvPr>
          <p:cNvSpPr txBox="1"/>
          <p:nvPr/>
        </p:nvSpPr>
        <p:spPr>
          <a:xfrm>
            <a:off x="318975" y="1759789"/>
            <a:ext cx="11428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i="1" dirty="0">
                <a:solidFill>
                  <a:prstClr val="black"/>
                </a:solidFill>
              </a:rPr>
              <a:t>На территории сельского поселения </a:t>
            </a:r>
            <a:r>
              <a:rPr lang="ru-RU" i="1" dirty="0" err="1">
                <a:solidFill>
                  <a:prstClr val="black"/>
                </a:solidFill>
              </a:rPr>
              <a:t>Летниково</a:t>
            </a:r>
            <a:r>
              <a:rPr lang="ru-RU" i="1" dirty="0">
                <a:solidFill>
                  <a:prstClr val="black"/>
                </a:solidFill>
              </a:rPr>
              <a:t> находится  производственная инвестиционная площадка (</a:t>
            </a:r>
            <a:r>
              <a:rPr lang="en-US" i="1" dirty="0">
                <a:solidFill>
                  <a:prstClr val="black"/>
                </a:solidFill>
              </a:rPr>
              <a:t>Brownfield)</a:t>
            </a:r>
            <a:r>
              <a:rPr lang="ru-RU" i="1" dirty="0">
                <a:solidFill>
                  <a:prstClr val="black"/>
                </a:solidFill>
              </a:rPr>
              <a:t> площадью 339 </a:t>
            </a:r>
            <a:r>
              <a:rPr lang="ru-RU" i="1" dirty="0" err="1">
                <a:solidFill>
                  <a:prstClr val="black"/>
                </a:solidFill>
              </a:rPr>
              <a:t>кв.м</a:t>
            </a:r>
            <a:r>
              <a:rPr lang="ru-RU" i="1" dirty="0">
                <a:solidFill>
                  <a:prstClr val="black"/>
                </a:solidFill>
              </a:rPr>
              <a:t>. </a:t>
            </a:r>
            <a:r>
              <a:rPr lang="ru-RU" i="1" dirty="0" smtClean="0">
                <a:solidFill>
                  <a:prstClr val="black"/>
                </a:solidFill>
              </a:rPr>
              <a:t>пригодная </a:t>
            </a:r>
            <a:r>
              <a:rPr lang="ru-RU" i="1" dirty="0">
                <a:solidFill>
                  <a:prstClr val="black"/>
                </a:solidFill>
              </a:rPr>
              <a:t>для организации различных производств, относящееся к землям населенных пунктов; вид разрешенного использования – объект культурно-досуговой деятельности.</a:t>
            </a:r>
          </a:p>
          <a:p>
            <a:endParaRPr lang="ru-RU" i="1" dirty="0"/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93FCAAC6-1701-4F16-9BE1-BA1CAD5D87C6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6FC7E42C-B6E5-4020-A52D-8F02BAC171EB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6A711832-E361-42E4-BDAA-D6026745A510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529F6E08-C2B9-4CE5-B425-9B9D7FAABBA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391E8305-64CB-4939-964B-34FD8A909A6B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BF1A5E08-B0B7-4AE2-BCC9-3BF3AFCAED29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D40BB732-5324-458A-9876-1AF1F00F189F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DA444802-1C4D-4817-B26A-0772FEAA52E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FD5DA158-8D7E-476C-B182-4748E3B0C6D8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ABBC838B-FD64-42B0-A296-86003747EB9E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6B97B8E4-F20D-4E62-A0E7-DA0D6D1A227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3653C023-2D57-4EC5-96A0-0FBE5BF71A74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D39E4733-D345-4E1E-BC45-F19EFD701ACB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F1CF4D60-2C03-473E-8DD8-A2548DCE081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7CD8ECD0-F8FA-4FC1-96C3-5229E1FF9196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055DD66E-7F79-4C06-8D06-1DB827203D5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B8DE603A-68AC-4AC3-9B84-B0484E87A700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67314EE4-6356-49D4-B513-287D346C5B3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B53DEC9A-FAF9-4BC8-A3A6-362873E3C6B7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723C831D-D612-4F08-871B-DD6BF191631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C669EB22-5E0F-4E84-990C-E2D0D2982227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52F9905E-781A-41FF-8579-43C745B403FC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18DAEE46-2AEE-41B4-B7ED-8E3DE1247C31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9753484E-2A47-42CC-87AD-E89A204EBD15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F2A85FE9-ABFC-41EE-9A72-6A7519E68B66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DD081A8A-85B5-41A6-AE50-589C15DDE72C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00902A28-7AA4-446E-BE1E-328DC2A4FF02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76546880-359F-4874-B283-F407A5DE1C0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D51006B0-39F8-4118-AD20-4F2CBBAE023F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0FC170CA-7716-4D34-8F4D-6EE7CA178218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FE5493BD-0B2C-4E15-B4E3-EFAB248BDA29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638" y="389021"/>
            <a:ext cx="336115" cy="49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884344"/>
            <a:ext cx="3992562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3303135"/>
            <a:ext cx="2560638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8"/>
          <a:stretch/>
        </p:blipFill>
        <p:spPr bwMode="auto">
          <a:xfrm>
            <a:off x="7929462" y="2738168"/>
            <a:ext cx="3059133" cy="3791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1935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13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2D5C8AA4-6317-9FF0-13F4-1216E5E23BA3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ИМУЩЕСТВЕННЫЕ КОМПЛЕКСЫ, ПРЕДЛАГАЕМЫЕ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РАЗВИТИЯ ИНВЕСТИЦИОННОЙ ДЕЯТЕЛЬНОСТИ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F62BAFF-640B-4A0C-8CAD-BBCB2E4533CD}"/>
              </a:ext>
            </a:extLst>
          </p:cNvPr>
          <p:cNvSpPr txBox="1"/>
          <p:nvPr/>
        </p:nvSpPr>
        <p:spPr>
          <a:xfrm>
            <a:off x="318975" y="1759789"/>
            <a:ext cx="11428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prstClr val="black"/>
                </a:solidFill>
              </a:rPr>
              <a:t>На территории сельского поселения </a:t>
            </a:r>
            <a:r>
              <a:rPr lang="ru-RU" i="1" dirty="0" smtClean="0">
                <a:solidFill>
                  <a:prstClr val="black"/>
                </a:solidFill>
              </a:rPr>
              <a:t>Гавриловка в </a:t>
            </a:r>
            <a:r>
              <a:rPr lang="ru-RU" i="1" dirty="0" err="1" smtClean="0">
                <a:solidFill>
                  <a:prstClr val="black"/>
                </a:solidFill>
              </a:rPr>
              <a:t>с.Патровка</a:t>
            </a:r>
            <a:r>
              <a:rPr lang="ru-RU" i="1" dirty="0" smtClean="0">
                <a:solidFill>
                  <a:prstClr val="black"/>
                </a:solidFill>
              </a:rPr>
              <a:t> находится  </a:t>
            </a:r>
            <a:r>
              <a:rPr lang="ru-RU" i="1" dirty="0">
                <a:solidFill>
                  <a:prstClr val="black"/>
                </a:solidFill>
              </a:rPr>
              <a:t>производственная инвестиционная площадка (</a:t>
            </a:r>
            <a:r>
              <a:rPr lang="en-US" i="1" dirty="0">
                <a:solidFill>
                  <a:prstClr val="black"/>
                </a:solidFill>
              </a:rPr>
              <a:t>Brownfield)</a:t>
            </a:r>
            <a:r>
              <a:rPr lang="ru-RU" i="1" dirty="0">
                <a:solidFill>
                  <a:prstClr val="black"/>
                </a:solidFill>
              </a:rPr>
              <a:t> площадью </a:t>
            </a:r>
            <a:r>
              <a:rPr lang="ru-RU" i="1" dirty="0" smtClean="0">
                <a:solidFill>
                  <a:prstClr val="black"/>
                </a:solidFill>
              </a:rPr>
              <a:t>163,1 </a:t>
            </a:r>
            <a:r>
              <a:rPr lang="ru-RU" i="1" dirty="0" err="1">
                <a:solidFill>
                  <a:prstClr val="black"/>
                </a:solidFill>
              </a:rPr>
              <a:t>кв.м</a:t>
            </a:r>
            <a:r>
              <a:rPr lang="ru-RU" i="1" dirty="0">
                <a:solidFill>
                  <a:prstClr val="black"/>
                </a:solidFill>
              </a:rPr>
              <a:t>. </a:t>
            </a:r>
            <a:r>
              <a:rPr lang="ru-RU" i="1" dirty="0" smtClean="0">
                <a:solidFill>
                  <a:prstClr val="black"/>
                </a:solidFill>
              </a:rPr>
              <a:t>пригодная </a:t>
            </a:r>
            <a:r>
              <a:rPr lang="ru-RU" i="1" dirty="0">
                <a:solidFill>
                  <a:prstClr val="black"/>
                </a:solidFill>
              </a:rPr>
              <a:t>для организации различных </a:t>
            </a:r>
            <a:r>
              <a:rPr lang="ru-RU" i="1" dirty="0" smtClean="0">
                <a:solidFill>
                  <a:prstClr val="black"/>
                </a:solidFill>
              </a:rPr>
              <a:t>производств и торговли </a:t>
            </a:r>
            <a:r>
              <a:rPr lang="ru-RU" i="1" dirty="0">
                <a:solidFill>
                  <a:prstClr val="black"/>
                </a:solidFill>
              </a:rPr>
              <a:t>относящееся к землям </a:t>
            </a:r>
            <a:r>
              <a:rPr lang="ru-RU" i="1" dirty="0" smtClean="0">
                <a:solidFill>
                  <a:prstClr val="black"/>
                </a:solidFill>
              </a:rPr>
              <a:t>поселений; </a:t>
            </a:r>
            <a:r>
              <a:rPr lang="ru-RU" i="1" dirty="0">
                <a:solidFill>
                  <a:prstClr val="black"/>
                </a:solidFill>
              </a:rPr>
              <a:t>вид разрешенного использования – </a:t>
            </a:r>
            <a:r>
              <a:rPr lang="ru-RU" i="1" dirty="0" smtClean="0">
                <a:solidFill>
                  <a:prstClr val="black"/>
                </a:solidFill>
              </a:rPr>
              <a:t>производство и торговля.</a:t>
            </a:r>
            <a:endParaRPr lang="ru-RU" i="1" dirty="0">
              <a:solidFill>
                <a:prstClr val="black"/>
              </a:solidFill>
            </a:endParaRPr>
          </a:p>
          <a:p>
            <a:endParaRPr lang="ru-RU" i="1" dirty="0">
              <a:solidFill>
                <a:prstClr val="black"/>
              </a:solidFill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93FCAAC6-1701-4F16-9BE1-BA1CAD5D87C6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6FC7E42C-B6E5-4020-A52D-8F02BAC171EB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6A711832-E361-42E4-BDAA-D6026745A510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529F6E08-C2B9-4CE5-B425-9B9D7FAABBA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391E8305-64CB-4939-964B-34FD8A909A6B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BF1A5E08-B0B7-4AE2-BCC9-3BF3AFCAED29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D40BB732-5324-458A-9876-1AF1F00F189F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DA444802-1C4D-4817-B26A-0772FEAA52E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FD5DA158-8D7E-476C-B182-4748E3B0C6D8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ABBC838B-FD64-42B0-A296-86003747EB9E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6B97B8E4-F20D-4E62-A0E7-DA0D6D1A227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3653C023-2D57-4EC5-96A0-0FBE5BF71A74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D39E4733-D345-4E1E-BC45-F19EFD701ACB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F1CF4D60-2C03-473E-8DD8-A2548DCE081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7CD8ECD0-F8FA-4FC1-96C3-5229E1FF9196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055DD66E-7F79-4C06-8D06-1DB827203D5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B8DE603A-68AC-4AC3-9B84-B0484E87A700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67314EE4-6356-49D4-B513-287D346C5B3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B53DEC9A-FAF9-4BC8-A3A6-362873E3C6B7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723C831D-D612-4F08-871B-DD6BF191631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C669EB22-5E0F-4E84-990C-E2D0D2982227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52F9905E-781A-41FF-8579-43C745B403FC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18DAEE46-2AEE-41B4-B7ED-8E3DE1247C31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9753484E-2A47-42CC-87AD-E89A204EBD15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F2A85FE9-ABFC-41EE-9A72-6A7519E68B66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DD081A8A-85B5-41A6-AE50-589C15DDE72C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00902A28-7AA4-446E-BE1E-328DC2A4FF02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76546880-359F-4874-B283-F407A5DE1C0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D51006B0-39F8-4118-AD20-4F2CBBAE023F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0FC170CA-7716-4D34-8F4D-6EE7CA178218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FE5493BD-0B2C-4E15-B4E3-EFAB248BDA29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638" y="389021"/>
            <a:ext cx="336115" cy="49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9" b="43750"/>
          <a:stretch/>
        </p:blipFill>
        <p:spPr bwMode="auto">
          <a:xfrm>
            <a:off x="541564" y="2640424"/>
            <a:ext cx="6664888" cy="380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6" t="12700" r="52992" b="7385"/>
          <a:stretch>
            <a:fillRect/>
          </a:stretch>
        </p:blipFill>
        <p:spPr bwMode="auto">
          <a:xfrm>
            <a:off x="8047576" y="2678648"/>
            <a:ext cx="3236244" cy="3877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051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14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2D5C8AA4-6317-9FF0-13F4-1216E5E23BA3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ИМУЩЕСТВЕННЫЕ КОМПЛЕКСЫ, ПРЕДЛАГАЕМЫЕ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РАЗВИТИЯ ИНВЕСТИЦИОННОЙ ДЕЯТЕЛЬНОСТИ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F62BAFF-640B-4A0C-8CAD-BBCB2E4533CD}"/>
              </a:ext>
            </a:extLst>
          </p:cNvPr>
          <p:cNvSpPr txBox="1"/>
          <p:nvPr/>
        </p:nvSpPr>
        <p:spPr>
          <a:xfrm>
            <a:off x="318975" y="1759789"/>
            <a:ext cx="11428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prstClr val="black"/>
                </a:solidFill>
              </a:rPr>
              <a:t>На территории сельского поселения </a:t>
            </a:r>
            <a:r>
              <a:rPr lang="ru-RU" i="1" dirty="0" smtClean="0">
                <a:solidFill>
                  <a:prstClr val="black"/>
                </a:solidFill>
              </a:rPr>
              <a:t>Герасимовка в </a:t>
            </a:r>
            <a:r>
              <a:rPr lang="ru-RU" i="1" dirty="0" err="1" smtClean="0">
                <a:solidFill>
                  <a:prstClr val="black"/>
                </a:solidFill>
              </a:rPr>
              <a:t>с.Корнеевка</a:t>
            </a:r>
            <a:r>
              <a:rPr lang="ru-RU" i="1" dirty="0" smtClean="0">
                <a:solidFill>
                  <a:prstClr val="black"/>
                </a:solidFill>
              </a:rPr>
              <a:t>  находится  </a:t>
            </a:r>
            <a:r>
              <a:rPr lang="ru-RU" i="1" dirty="0">
                <a:solidFill>
                  <a:prstClr val="black"/>
                </a:solidFill>
              </a:rPr>
              <a:t>производственная инвестиционная площадка (</a:t>
            </a:r>
            <a:r>
              <a:rPr lang="en-US" i="1" dirty="0">
                <a:solidFill>
                  <a:prstClr val="black"/>
                </a:solidFill>
              </a:rPr>
              <a:t>Brownfield)</a:t>
            </a:r>
            <a:r>
              <a:rPr lang="ru-RU" i="1" dirty="0">
                <a:solidFill>
                  <a:prstClr val="black"/>
                </a:solidFill>
              </a:rPr>
              <a:t> площадью </a:t>
            </a:r>
            <a:r>
              <a:rPr lang="ru-RU" i="1" dirty="0" smtClean="0">
                <a:solidFill>
                  <a:prstClr val="black"/>
                </a:solidFill>
              </a:rPr>
              <a:t>934,7 </a:t>
            </a:r>
            <a:r>
              <a:rPr lang="ru-RU" i="1" dirty="0" err="1">
                <a:solidFill>
                  <a:prstClr val="black"/>
                </a:solidFill>
              </a:rPr>
              <a:t>кв.м</a:t>
            </a:r>
            <a:r>
              <a:rPr lang="ru-RU" i="1" dirty="0">
                <a:solidFill>
                  <a:prstClr val="black"/>
                </a:solidFill>
              </a:rPr>
              <a:t>. </a:t>
            </a:r>
            <a:r>
              <a:rPr lang="ru-RU" i="1" dirty="0" smtClean="0">
                <a:solidFill>
                  <a:prstClr val="black"/>
                </a:solidFill>
              </a:rPr>
              <a:t>; </a:t>
            </a:r>
            <a:r>
              <a:rPr lang="ru-RU" i="1" dirty="0">
                <a:solidFill>
                  <a:prstClr val="black"/>
                </a:solidFill>
              </a:rPr>
              <a:t>вид разрешенного использования – </a:t>
            </a:r>
            <a:r>
              <a:rPr lang="ru-RU" i="1" dirty="0" smtClean="0">
                <a:solidFill>
                  <a:prstClr val="black"/>
                </a:solidFill>
              </a:rPr>
              <a:t> для организации учебного процесса</a:t>
            </a:r>
            <a:endParaRPr lang="ru-RU" i="1" dirty="0">
              <a:solidFill>
                <a:prstClr val="black"/>
              </a:solidFill>
            </a:endParaRPr>
          </a:p>
          <a:p>
            <a:endParaRPr lang="ru-RU" i="1" dirty="0">
              <a:solidFill>
                <a:prstClr val="black"/>
              </a:solidFill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93FCAAC6-1701-4F16-9BE1-BA1CAD5D87C6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6FC7E42C-B6E5-4020-A52D-8F02BAC171EB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6A711832-E361-42E4-BDAA-D6026745A510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529F6E08-C2B9-4CE5-B425-9B9D7FAABBA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391E8305-64CB-4939-964B-34FD8A909A6B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BF1A5E08-B0B7-4AE2-BCC9-3BF3AFCAED29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D40BB732-5324-458A-9876-1AF1F00F189F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DA444802-1C4D-4817-B26A-0772FEAA52E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FD5DA158-8D7E-476C-B182-4748E3B0C6D8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ABBC838B-FD64-42B0-A296-86003747EB9E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6B97B8E4-F20D-4E62-A0E7-DA0D6D1A227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3653C023-2D57-4EC5-96A0-0FBE5BF71A74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D39E4733-D345-4E1E-BC45-F19EFD701ACB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F1CF4D60-2C03-473E-8DD8-A2548DCE081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7CD8ECD0-F8FA-4FC1-96C3-5229E1FF9196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055DD66E-7F79-4C06-8D06-1DB827203D5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B8DE603A-68AC-4AC3-9B84-B0484E87A700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67314EE4-6356-49D4-B513-287D346C5B3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B53DEC9A-FAF9-4BC8-A3A6-362873E3C6B7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723C831D-D612-4F08-871B-DD6BF191631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C669EB22-5E0F-4E84-990C-E2D0D2982227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52F9905E-781A-41FF-8579-43C745B403FC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18DAEE46-2AEE-41B4-B7ED-8E3DE1247C31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9753484E-2A47-42CC-87AD-E89A204EBD15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F2A85FE9-ABFC-41EE-9A72-6A7519E68B66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DD081A8A-85B5-41A6-AE50-589C15DDE72C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00902A28-7AA4-446E-BE1E-328DC2A4FF02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76546880-359F-4874-B283-F407A5DE1C0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D51006B0-39F8-4118-AD20-4F2CBBAE023F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0FC170CA-7716-4D34-8F4D-6EE7CA178218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FE5493BD-0B2C-4E15-B4E3-EFAB248BDA29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638" y="389021"/>
            <a:ext cx="336115" cy="49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Рисунок 42"/>
          <p:cNvPicPr/>
          <p:nvPr/>
        </p:nvPicPr>
        <p:blipFill rotWithShape="1">
          <a:blip r:embed="rId16"/>
          <a:srcRect l="13782" t="19659" r="52083" b="5696"/>
          <a:stretch/>
        </p:blipFill>
        <p:spPr bwMode="auto">
          <a:xfrm>
            <a:off x="3682093" y="2682533"/>
            <a:ext cx="3570797" cy="37624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48838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15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2D5C8AA4-6317-9FF0-13F4-1216E5E23BA3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ИМУЩЕСТВЕННЫЕ КОМПЛЕКСЫ, ПРЕДЛАГАЕМЫЕ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РАЗВИТИЯ ИНВЕСТИЦИОННОЙ ДЕЯТЕЛЬНОСТИ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F62BAFF-640B-4A0C-8CAD-BBCB2E4533CD}"/>
              </a:ext>
            </a:extLst>
          </p:cNvPr>
          <p:cNvSpPr txBox="1"/>
          <p:nvPr/>
        </p:nvSpPr>
        <p:spPr>
          <a:xfrm>
            <a:off x="283256" y="1454181"/>
            <a:ext cx="11428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prstClr val="black"/>
                </a:solidFill>
              </a:rPr>
              <a:t>На территории сельского поселения </a:t>
            </a:r>
            <a:r>
              <a:rPr lang="ru-RU" i="1" dirty="0" smtClean="0">
                <a:solidFill>
                  <a:prstClr val="black"/>
                </a:solidFill>
              </a:rPr>
              <a:t>Авангард  пос. Авангард находится  </a:t>
            </a:r>
            <a:r>
              <a:rPr lang="ru-RU" i="1" dirty="0">
                <a:solidFill>
                  <a:prstClr val="black"/>
                </a:solidFill>
              </a:rPr>
              <a:t>производственная инвестиционная площадка (</a:t>
            </a:r>
            <a:r>
              <a:rPr lang="en-US" i="1" dirty="0">
                <a:solidFill>
                  <a:prstClr val="black"/>
                </a:solidFill>
              </a:rPr>
              <a:t>Brownfield)</a:t>
            </a:r>
            <a:r>
              <a:rPr lang="ru-RU" i="1" dirty="0">
                <a:solidFill>
                  <a:prstClr val="black"/>
                </a:solidFill>
              </a:rPr>
              <a:t> площадью </a:t>
            </a:r>
            <a:r>
              <a:rPr lang="ru-RU" i="1" dirty="0" smtClean="0">
                <a:solidFill>
                  <a:prstClr val="black"/>
                </a:solidFill>
              </a:rPr>
              <a:t>287,4 </a:t>
            </a:r>
            <a:r>
              <a:rPr lang="ru-RU" i="1" dirty="0" err="1">
                <a:solidFill>
                  <a:prstClr val="black"/>
                </a:solidFill>
              </a:rPr>
              <a:t>кв.м</a:t>
            </a:r>
            <a:r>
              <a:rPr lang="ru-RU" i="1" dirty="0">
                <a:solidFill>
                  <a:prstClr val="black"/>
                </a:solidFill>
              </a:rPr>
              <a:t>. </a:t>
            </a:r>
            <a:r>
              <a:rPr lang="ru-RU" i="1" dirty="0" smtClean="0">
                <a:solidFill>
                  <a:prstClr val="black"/>
                </a:solidFill>
              </a:rPr>
              <a:t>; </a:t>
            </a:r>
            <a:r>
              <a:rPr lang="ru-RU" i="1" dirty="0">
                <a:solidFill>
                  <a:prstClr val="black"/>
                </a:solidFill>
              </a:rPr>
              <a:t>вид разрешенного использования – </a:t>
            </a:r>
            <a:r>
              <a:rPr lang="ru-RU" i="1" dirty="0" smtClean="0">
                <a:solidFill>
                  <a:prstClr val="black"/>
                </a:solidFill>
              </a:rPr>
              <a:t> здание гаражей</a:t>
            </a:r>
            <a:endParaRPr lang="ru-RU" i="1" dirty="0">
              <a:solidFill>
                <a:prstClr val="black"/>
              </a:solidFill>
            </a:endParaRPr>
          </a:p>
          <a:p>
            <a:endParaRPr lang="ru-RU" i="1" dirty="0">
              <a:solidFill>
                <a:prstClr val="black"/>
              </a:solidFill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93FCAAC6-1701-4F16-9BE1-BA1CAD5D87C6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6FC7E42C-B6E5-4020-A52D-8F02BAC171EB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6A711832-E361-42E4-BDAA-D6026745A510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529F6E08-C2B9-4CE5-B425-9B9D7FAABBA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391E8305-64CB-4939-964B-34FD8A909A6B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BF1A5E08-B0B7-4AE2-BCC9-3BF3AFCAED29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D40BB732-5324-458A-9876-1AF1F00F189F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DA444802-1C4D-4817-B26A-0772FEAA52E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FD5DA158-8D7E-476C-B182-4748E3B0C6D8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ABBC838B-FD64-42B0-A296-86003747EB9E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6B97B8E4-F20D-4E62-A0E7-DA0D6D1A227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3653C023-2D57-4EC5-96A0-0FBE5BF71A74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D39E4733-D345-4E1E-BC45-F19EFD701ACB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F1CF4D60-2C03-473E-8DD8-A2548DCE081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7CD8ECD0-F8FA-4FC1-96C3-5229E1FF9196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055DD66E-7F79-4C06-8D06-1DB827203D5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B8DE603A-68AC-4AC3-9B84-B0484E87A700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67314EE4-6356-49D4-B513-287D346C5B3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B53DEC9A-FAF9-4BC8-A3A6-362873E3C6B7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723C831D-D612-4F08-871B-DD6BF191631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C669EB22-5E0F-4E84-990C-E2D0D2982227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52F9905E-781A-41FF-8579-43C745B403FC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18DAEE46-2AEE-41B4-B7ED-8E3DE1247C31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9753484E-2A47-42CC-87AD-E89A204EBD15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F2A85FE9-ABFC-41EE-9A72-6A7519E68B66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DD081A8A-85B5-41A6-AE50-589C15DDE72C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00902A28-7AA4-446E-BE1E-328DC2A4FF02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76546880-359F-4874-B283-F407A5DE1C0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D51006B0-39F8-4118-AD20-4F2CBBAE023F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0FC170CA-7716-4D34-8F4D-6EE7CA178218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FE5493BD-0B2C-4E15-B4E3-EFAB248BDA29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638" y="389021"/>
            <a:ext cx="336115" cy="49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459" y="2377511"/>
            <a:ext cx="3663619" cy="4132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864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16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2D5C8AA4-6317-9FF0-13F4-1216E5E23BA3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ИМУЩЕСТВЕННЫЕ КОМПЛЕКСЫ, ПРЕДЛАГАЕМЫЕ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РАЗВИТИЯ ИНВЕСТИЦИОННОЙ ДЕЯТЕЛЬНОСТИ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F62BAFF-640B-4A0C-8CAD-BBCB2E4533CD}"/>
              </a:ext>
            </a:extLst>
          </p:cNvPr>
          <p:cNvSpPr txBox="1"/>
          <p:nvPr/>
        </p:nvSpPr>
        <p:spPr>
          <a:xfrm>
            <a:off x="318975" y="1759789"/>
            <a:ext cx="11428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prstClr val="black"/>
                </a:solidFill>
              </a:rPr>
              <a:t>На территории сельского поселения </a:t>
            </a:r>
            <a:r>
              <a:rPr lang="ru-RU" i="1" dirty="0" smtClean="0">
                <a:solidFill>
                  <a:prstClr val="black"/>
                </a:solidFill>
              </a:rPr>
              <a:t>Алексеевка  село Алексеевка находится  </a:t>
            </a:r>
            <a:r>
              <a:rPr lang="ru-RU" i="1" dirty="0">
                <a:solidFill>
                  <a:prstClr val="black"/>
                </a:solidFill>
              </a:rPr>
              <a:t>производственная инвестиционная площадка (</a:t>
            </a:r>
            <a:r>
              <a:rPr lang="en-US" i="1" dirty="0">
                <a:solidFill>
                  <a:prstClr val="black"/>
                </a:solidFill>
              </a:rPr>
              <a:t>Brownfield)</a:t>
            </a:r>
            <a:r>
              <a:rPr lang="ru-RU" i="1" dirty="0">
                <a:solidFill>
                  <a:prstClr val="black"/>
                </a:solidFill>
              </a:rPr>
              <a:t> площадью </a:t>
            </a:r>
            <a:r>
              <a:rPr lang="ru-RU" i="1" dirty="0" smtClean="0">
                <a:solidFill>
                  <a:prstClr val="black"/>
                </a:solidFill>
              </a:rPr>
              <a:t>75,1 </a:t>
            </a:r>
            <a:r>
              <a:rPr lang="ru-RU" i="1" dirty="0" err="1">
                <a:solidFill>
                  <a:prstClr val="black"/>
                </a:solidFill>
              </a:rPr>
              <a:t>кв.м</a:t>
            </a:r>
            <a:r>
              <a:rPr lang="ru-RU" i="1" dirty="0">
                <a:solidFill>
                  <a:prstClr val="black"/>
                </a:solidFill>
              </a:rPr>
              <a:t>. </a:t>
            </a:r>
            <a:r>
              <a:rPr lang="ru-RU" i="1" dirty="0" smtClean="0">
                <a:solidFill>
                  <a:prstClr val="black"/>
                </a:solidFill>
              </a:rPr>
              <a:t>; </a:t>
            </a:r>
            <a:r>
              <a:rPr lang="ru-RU" i="1" dirty="0">
                <a:solidFill>
                  <a:prstClr val="black"/>
                </a:solidFill>
              </a:rPr>
              <a:t>вид разрешенного использования – </a:t>
            </a:r>
            <a:r>
              <a:rPr lang="ru-RU" i="1" dirty="0" smtClean="0">
                <a:solidFill>
                  <a:prstClr val="black"/>
                </a:solidFill>
              </a:rPr>
              <a:t> нежилое здание для производственных нужд</a:t>
            </a:r>
            <a:endParaRPr lang="ru-RU" i="1" dirty="0">
              <a:solidFill>
                <a:prstClr val="black"/>
              </a:solidFill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93FCAAC6-1701-4F16-9BE1-BA1CAD5D87C6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6FC7E42C-B6E5-4020-A52D-8F02BAC171EB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6A711832-E361-42E4-BDAA-D6026745A510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529F6E08-C2B9-4CE5-B425-9B9D7FAABBA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391E8305-64CB-4939-964B-34FD8A909A6B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BF1A5E08-B0B7-4AE2-BCC9-3BF3AFCAED29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D40BB732-5324-458A-9876-1AF1F00F189F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DA444802-1C4D-4817-B26A-0772FEAA52E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FD5DA158-8D7E-476C-B182-4748E3B0C6D8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ABBC838B-FD64-42B0-A296-86003747EB9E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6B97B8E4-F20D-4E62-A0E7-DA0D6D1A227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3653C023-2D57-4EC5-96A0-0FBE5BF71A74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D39E4733-D345-4E1E-BC45-F19EFD701ACB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F1CF4D60-2C03-473E-8DD8-A2548DCE081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7CD8ECD0-F8FA-4FC1-96C3-5229E1FF9196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055DD66E-7F79-4C06-8D06-1DB827203D5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B8DE603A-68AC-4AC3-9B84-B0484E87A700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67314EE4-6356-49D4-B513-287D346C5B3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B53DEC9A-FAF9-4BC8-A3A6-362873E3C6B7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723C831D-D612-4F08-871B-DD6BF191631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C669EB22-5E0F-4E84-990C-E2D0D2982227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52F9905E-781A-41FF-8579-43C745B403FC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18DAEE46-2AEE-41B4-B7ED-8E3DE1247C31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9753484E-2A47-42CC-87AD-E89A204EBD15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F2A85FE9-ABFC-41EE-9A72-6A7519E68B66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DD081A8A-85B5-41A6-AE50-589C15DDE72C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00902A28-7AA4-446E-BE1E-328DC2A4FF02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76546880-359F-4874-B283-F407A5DE1C0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D51006B0-39F8-4118-AD20-4F2CBBAE023F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0FC170CA-7716-4D34-8F4D-6EE7CA178218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FE5493BD-0B2C-4E15-B4E3-EFAB248BDA29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638" y="389021"/>
            <a:ext cx="336115" cy="49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812" y="2405846"/>
            <a:ext cx="3461656" cy="403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459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17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2D5C8AA4-6317-9FF0-13F4-1216E5E23BA3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ИМУЩЕСТВЕННЫЕ КОМПЛЕКСЫ, ПРЕДЛАГАЕМЫЕ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РАЗВИТИЯ ИНВЕСТИЦИОННОЙ ДЕЯТЕЛЬНОСТИ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9F62BAFF-640B-4A0C-8CAD-BBCB2E4533CD}"/>
              </a:ext>
            </a:extLst>
          </p:cNvPr>
          <p:cNvSpPr txBox="1"/>
          <p:nvPr/>
        </p:nvSpPr>
        <p:spPr>
          <a:xfrm>
            <a:off x="318975" y="1759789"/>
            <a:ext cx="11428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prstClr val="black"/>
                </a:solidFill>
              </a:rPr>
              <a:t>На территории сельского поселения </a:t>
            </a:r>
            <a:r>
              <a:rPr lang="ru-RU" i="1" dirty="0" smtClean="0">
                <a:solidFill>
                  <a:prstClr val="black"/>
                </a:solidFill>
              </a:rPr>
              <a:t>Авангард село </a:t>
            </a:r>
            <a:r>
              <a:rPr lang="ru-RU" i="1" dirty="0" err="1" smtClean="0">
                <a:solidFill>
                  <a:prstClr val="black"/>
                </a:solidFill>
              </a:rPr>
              <a:t>Осиповка</a:t>
            </a:r>
            <a:r>
              <a:rPr lang="ru-RU" i="1" dirty="0" smtClean="0">
                <a:solidFill>
                  <a:prstClr val="black"/>
                </a:solidFill>
              </a:rPr>
              <a:t> находится  </a:t>
            </a:r>
            <a:r>
              <a:rPr lang="ru-RU" i="1" dirty="0">
                <a:solidFill>
                  <a:prstClr val="black"/>
                </a:solidFill>
              </a:rPr>
              <a:t>производственная инвестиционная площадка (</a:t>
            </a:r>
            <a:r>
              <a:rPr lang="en-US" i="1" dirty="0">
                <a:solidFill>
                  <a:prstClr val="black"/>
                </a:solidFill>
              </a:rPr>
              <a:t>Brownfield)</a:t>
            </a:r>
            <a:r>
              <a:rPr lang="ru-RU" i="1" dirty="0">
                <a:solidFill>
                  <a:prstClr val="black"/>
                </a:solidFill>
              </a:rPr>
              <a:t> площадью </a:t>
            </a:r>
            <a:r>
              <a:rPr lang="ru-RU" i="1" dirty="0" smtClean="0">
                <a:solidFill>
                  <a:prstClr val="black"/>
                </a:solidFill>
              </a:rPr>
              <a:t>76,3 </a:t>
            </a:r>
            <a:r>
              <a:rPr lang="ru-RU" i="1" dirty="0" err="1">
                <a:solidFill>
                  <a:prstClr val="black"/>
                </a:solidFill>
              </a:rPr>
              <a:t>кв.м</a:t>
            </a:r>
            <a:r>
              <a:rPr lang="ru-RU" i="1" dirty="0">
                <a:solidFill>
                  <a:prstClr val="black"/>
                </a:solidFill>
              </a:rPr>
              <a:t>. </a:t>
            </a:r>
            <a:r>
              <a:rPr lang="ru-RU" i="1" dirty="0" smtClean="0">
                <a:solidFill>
                  <a:prstClr val="black"/>
                </a:solidFill>
              </a:rPr>
              <a:t>; </a:t>
            </a:r>
            <a:r>
              <a:rPr lang="ru-RU" i="1" dirty="0">
                <a:solidFill>
                  <a:prstClr val="black"/>
                </a:solidFill>
              </a:rPr>
              <a:t>вид разрешенного использования </a:t>
            </a:r>
            <a:r>
              <a:rPr lang="ru-RU" i="1" dirty="0" smtClean="0">
                <a:solidFill>
                  <a:prstClr val="black"/>
                </a:solidFill>
              </a:rPr>
              <a:t>–для размещения объектов дошкольного, начального общего и среднего (полного) общего образования и дополнительного образования</a:t>
            </a:r>
            <a:endParaRPr lang="ru-RU" i="1" dirty="0">
              <a:solidFill>
                <a:prstClr val="black"/>
              </a:solidFill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93FCAAC6-1701-4F16-9BE1-BA1CAD5D87C6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6FC7E42C-B6E5-4020-A52D-8F02BAC171EB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6A711832-E361-42E4-BDAA-D6026745A510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529F6E08-C2B9-4CE5-B425-9B9D7FAABBA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391E8305-64CB-4939-964B-34FD8A909A6B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BF1A5E08-B0B7-4AE2-BCC9-3BF3AFCAED29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D40BB732-5324-458A-9876-1AF1F00F189F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DA444802-1C4D-4817-B26A-0772FEAA52E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FD5DA158-8D7E-476C-B182-4748E3B0C6D8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ABBC838B-FD64-42B0-A296-86003747EB9E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6B97B8E4-F20D-4E62-A0E7-DA0D6D1A2274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3653C023-2D57-4EC5-96A0-0FBE5BF71A74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D39E4733-D345-4E1E-BC45-F19EFD701ACB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F1CF4D60-2C03-473E-8DD8-A2548DCE081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7CD8ECD0-F8FA-4FC1-96C3-5229E1FF9196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055DD66E-7F79-4C06-8D06-1DB827203D5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B8DE603A-68AC-4AC3-9B84-B0484E87A700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67314EE4-6356-49D4-B513-287D346C5B3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B53DEC9A-FAF9-4BC8-A3A6-362873E3C6B7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723C831D-D612-4F08-871B-DD6BF191631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C669EB22-5E0F-4E84-990C-E2D0D2982227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52F9905E-781A-41FF-8579-43C745B403FC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18DAEE46-2AEE-41B4-B7ED-8E3DE1247C31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9753484E-2A47-42CC-87AD-E89A204EBD15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F2A85FE9-ABFC-41EE-9A72-6A7519E68B66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DD081A8A-85B5-41A6-AE50-589C15DDE72C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00902A28-7AA4-446E-BE1E-328DC2A4FF02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76546880-359F-4874-B283-F407A5DE1C09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D51006B0-39F8-4118-AD20-4F2CBBAE023F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0FC170CA-7716-4D34-8F4D-6EE7CA178218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FE5493BD-0B2C-4E15-B4E3-EFAB248BDA29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638" y="389021"/>
            <a:ext cx="336115" cy="49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414" y="2683118"/>
            <a:ext cx="3291101" cy="382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888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18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ИТОГОВЫЕ ВЫВОДЫ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РАЗДЕЛУ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D03DB977-4A57-466A-AAB1-A5C85CD5E36C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0" name="object 6">
              <a:extLst>
                <a:ext uri="{FF2B5EF4-FFF2-40B4-BE49-F238E27FC236}">
                  <a16:creationId xmlns:a16="http://schemas.microsoft.com/office/drawing/2014/main" xmlns="" id="{5982CB53-AC87-4342-8239-F9A213ED0FEF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5" name="object 7">
                <a:extLst>
                  <a:ext uri="{FF2B5EF4-FFF2-40B4-BE49-F238E27FC236}">
                    <a16:creationId xmlns:a16="http://schemas.microsoft.com/office/drawing/2014/main" xmlns="" id="{CB18EB5A-01D3-4894-A2D4-55080EC6DD94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6" name="object 8">
                <a:extLst>
                  <a:ext uri="{FF2B5EF4-FFF2-40B4-BE49-F238E27FC236}">
                    <a16:creationId xmlns:a16="http://schemas.microsoft.com/office/drawing/2014/main" xmlns="" id="{6CA7D9EA-C110-447A-BD62-487B9AAE4F3A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7" name="object 9">
                <a:extLst>
                  <a:ext uri="{FF2B5EF4-FFF2-40B4-BE49-F238E27FC236}">
                    <a16:creationId xmlns:a16="http://schemas.microsoft.com/office/drawing/2014/main" xmlns="" id="{3914A561-C649-4844-99B3-D27D1D4A5DCE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10">
                <a:extLst>
                  <a:ext uri="{FF2B5EF4-FFF2-40B4-BE49-F238E27FC236}">
                    <a16:creationId xmlns:a16="http://schemas.microsoft.com/office/drawing/2014/main" xmlns="" id="{D9DDB037-B323-48BD-B427-FF970A99E8A6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1">
                <a:extLst>
                  <a:ext uri="{FF2B5EF4-FFF2-40B4-BE49-F238E27FC236}">
                    <a16:creationId xmlns:a16="http://schemas.microsoft.com/office/drawing/2014/main" xmlns="" id="{87C5C176-A18D-4777-8B3A-0A3E53F03522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0" name="object 12">
                <a:extLst>
                  <a:ext uri="{FF2B5EF4-FFF2-40B4-BE49-F238E27FC236}">
                    <a16:creationId xmlns:a16="http://schemas.microsoft.com/office/drawing/2014/main" xmlns="" id="{EF623321-FB88-4590-A4A6-73DF529196DB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1" name="object 13">
                <a:extLst>
                  <a:ext uri="{FF2B5EF4-FFF2-40B4-BE49-F238E27FC236}">
                    <a16:creationId xmlns:a16="http://schemas.microsoft.com/office/drawing/2014/main" xmlns="" id="{85AB8DBD-C24B-4861-BD71-6A78FF8E28B5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2" name="object 14">
                <a:extLst>
                  <a:ext uri="{FF2B5EF4-FFF2-40B4-BE49-F238E27FC236}">
                    <a16:creationId xmlns:a16="http://schemas.microsoft.com/office/drawing/2014/main" xmlns="" id="{7717F19D-15A3-454E-AD3E-05F9CB984E0A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5">
                <a:extLst>
                  <a:ext uri="{FF2B5EF4-FFF2-40B4-BE49-F238E27FC236}">
                    <a16:creationId xmlns:a16="http://schemas.microsoft.com/office/drawing/2014/main" xmlns="" id="{B6A078DF-9545-4E61-9921-B0F7C1EA1DD9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4" name="object 16">
                <a:extLst>
                  <a:ext uri="{FF2B5EF4-FFF2-40B4-BE49-F238E27FC236}">
                    <a16:creationId xmlns:a16="http://schemas.microsoft.com/office/drawing/2014/main" xmlns="" id="{AFA3C4FB-BE00-4429-812F-9861289BD22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5" name="object 17">
                <a:extLst>
                  <a:ext uri="{FF2B5EF4-FFF2-40B4-BE49-F238E27FC236}">
                    <a16:creationId xmlns:a16="http://schemas.microsoft.com/office/drawing/2014/main" xmlns="" id="{55A8F3BC-9F80-4617-9B01-E9209F0E00E0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6" name="object 18">
                <a:extLst>
                  <a:ext uri="{FF2B5EF4-FFF2-40B4-BE49-F238E27FC236}">
                    <a16:creationId xmlns:a16="http://schemas.microsoft.com/office/drawing/2014/main" xmlns="" id="{F7D40F1A-5767-493D-BD83-62B4B5CD0D83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7" name="object 19">
                <a:extLst>
                  <a:ext uri="{FF2B5EF4-FFF2-40B4-BE49-F238E27FC236}">
                    <a16:creationId xmlns:a16="http://schemas.microsoft.com/office/drawing/2014/main" xmlns="" id="{8901813E-E273-4E22-AC4D-F9A8BE973C07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8" name="object 20">
                <a:extLst>
                  <a:ext uri="{FF2B5EF4-FFF2-40B4-BE49-F238E27FC236}">
                    <a16:creationId xmlns:a16="http://schemas.microsoft.com/office/drawing/2014/main" xmlns="" id="{4FED3753-32D1-48AC-AABE-BA820A257F09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59" name="object 21">
                <a:extLst>
                  <a:ext uri="{FF2B5EF4-FFF2-40B4-BE49-F238E27FC236}">
                    <a16:creationId xmlns:a16="http://schemas.microsoft.com/office/drawing/2014/main" xmlns="" id="{E7EE4B73-BF3C-4030-8F9E-4BB2AC061329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2">
                <a:extLst>
                  <a:ext uri="{FF2B5EF4-FFF2-40B4-BE49-F238E27FC236}">
                    <a16:creationId xmlns:a16="http://schemas.microsoft.com/office/drawing/2014/main" xmlns="" id="{241E8A15-F11C-481E-9A5C-30BA0E505EA9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3">
                <a:extLst>
                  <a:ext uri="{FF2B5EF4-FFF2-40B4-BE49-F238E27FC236}">
                    <a16:creationId xmlns:a16="http://schemas.microsoft.com/office/drawing/2014/main" xmlns="" id="{03159728-539E-41D6-BD9B-4DA04686311C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2" name="object 24">
                <a:extLst>
                  <a:ext uri="{FF2B5EF4-FFF2-40B4-BE49-F238E27FC236}">
                    <a16:creationId xmlns:a16="http://schemas.microsoft.com/office/drawing/2014/main" xmlns="" id="{04E75FAC-5354-4F82-AF1B-C81158F83DCB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3" name="object 25">
                <a:extLst>
                  <a:ext uri="{FF2B5EF4-FFF2-40B4-BE49-F238E27FC236}">
                    <a16:creationId xmlns:a16="http://schemas.microsoft.com/office/drawing/2014/main" xmlns="" id="{91BD28DB-C7C6-4AB3-8CFA-87CA702A8CA7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4" name="object 26">
                <a:extLst>
                  <a:ext uri="{FF2B5EF4-FFF2-40B4-BE49-F238E27FC236}">
                    <a16:creationId xmlns:a16="http://schemas.microsoft.com/office/drawing/2014/main" xmlns="" id="{77A09CE3-7B98-40AC-94D5-7D78B254A2BD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5" name="object 27">
                <a:extLst>
                  <a:ext uri="{FF2B5EF4-FFF2-40B4-BE49-F238E27FC236}">
                    <a16:creationId xmlns:a16="http://schemas.microsoft.com/office/drawing/2014/main" xmlns="" id="{835046B6-8F0F-4DB8-B165-08BFA5AE8B2F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6" name="object 28">
                <a:extLst>
                  <a:ext uri="{FF2B5EF4-FFF2-40B4-BE49-F238E27FC236}">
                    <a16:creationId xmlns:a16="http://schemas.microsoft.com/office/drawing/2014/main" xmlns="" id="{95A36C93-0ECC-4A0A-AAC9-C6259A28C56B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7" name="object 29">
                <a:extLst>
                  <a:ext uri="{FF2B5EF4-FFF2-40B4-BE49-F238E27FC236}">
                    <a16:creationId xmlns:a16="http://schemas.microsoft.com/office/drawing/2014/main" xmlns="" id="{77402FF9-B96B-4109-A237-6A9871E1C961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0">
                <a:extLst>
                  <a:ext uri="{FF2B5EF4-FFF2-40B4-BE49-F238E27FC236}">
                    <a16:creationId xmlns:a16="http://schemas.microsoft.com/office/drawing/2014/main" xmlns="" id="{CA1BF38C-6741-4276-BD34-C36152314156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1">
                <a:extLst>
                  <a:ext uri="{FF2B5EF4-FFF2-40B4-BE49-F238E27FC236}">
                    <a16:creationId xmlns:a16="http://schemas.microsoft.com/office/drawing/2014/main" xmlns="" id="{A94A6372-25BC-46E7-A69D-D6F74C6C3594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0" name="object 32">
                <a:extLst>
                  <a:ext uri="{FF2B5EF4-FFF2-40B4-BE49-F238E27FC236}">
                    <a16:creationId xmlns:a16="http://schemas.microsoft.com/office/drawing/2014/main" xmlns="" id="{721F3798-AE13-4382-A960-AD2542CA191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1" name="object 33">
                <a:extLst>
                  <a:ext uri="{FF2B5EF4-FFF2-40B4-BE49-F238E27FC236}">
                    <a16:creationId xmlns:a16="http://schemas.microsoft.com/office/drawing/2014/main" xmlns="" id="{EB6202A1-91C2-4000-83CF-DEB88FFFF376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xmlns="" id="{DDAB0FF3-7C4A-407C-BA5E-82A4501B817E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bject 34">
              <a:extLst>
                <a:ext uri="{FF2B5EF4-FFF2-40B4-BE49-F238E27FC236}">
                  <a16:creationId xmlns:a16="http://schemas.microsoft.com/office/drawing/2014/main" xmlns="" id="{735C9768-E200-4C8B-A812-60D48B5693C1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015" y="413418"/>
            <a:ext cx="430460" cy="47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9F62BAFF-640B-4A0C-8CAD-BBCB2E4533CD}"/>
              </a:ext>
            </a:extLst>
          </p:cNvPr>
          <p:cNvSpPr txBox="1"/>
          <p:nvPr/>
        </p:nvSpPr>
        <p:spPr>
          <a:xfrm>
            <a:off x="403113" y="1967178"/>
            <a:ext cx="114285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Муниципальный район Алексеевский имеет развитую социальную, транспортную  и инженерную инфраструктуру электроснабжения, водоснабжения, водоотведения, </a:t>
            </a:r>
            <a:r>
              <a:rPr lang="ru-RU" i="1" dirty="0" err="1" smtClean="0"/>
              <a:t>улично</a:t>
            </a:r>
            <a:r>
              <a:rPr lang="ru-RU" i="1" dirty="0" smtClean="0"/>
              <a:t> – дорожную сеть. </a:t>
            </a:r>
          </a:p>
          <a:p>
            <a:endParaRPr lang="ru-RU" i="1" dirty="0"/>
          </a:p>
          <a:p>
            <a:r>
              <a:rPr lang="ru-RU" i="1" dirty="0" smtClean="0"/>
              <a:t>В настоящее время на территории муниципального района Алексеевский Самарской области один земельный участок, предлагаемый для инвестиционной </a:t>
            </a:r>
            <a:r>
              <a:rPr lang="ru-RU" i="1" dirty="0"/>
              <a:t>деятельности</a:t>
            </a:r>
            <a:r>
              <a:rPr lang="ru-RU" i="1" dirty="0" smtClean="0"/>
              <a:t>.</a:t>
            </a:r>
          </a:p>
          <a:p>
            <a:endParaRPr lang="ru-RU" i="1" dirty="0"/>
          </a:p>
          <a:p>
            <a:r>
              <a:rPr lang="ru-RU" i="1" dirty="0" smtClean="0"/>
              <a:t>Проводится работа по определению объектов недвижимости и имущественных комплексов для сдачи в аренду субъектам малого и среднего предпринимательства на льготных условиях и для развития инвестиционной деятельности.</a:t>
            </a:r>
            <a:endParaRPr lang="ru-RU" i="1" dirty="0"/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127185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object 2">
            <a:extLst>
              <a:ext uri="{FF2B5EF4-FFF2-40B4-BE49-F238E27FC236}">
                <a16:creationId xmlns:a16="http://schemas.microsoft.com/office/drawing/2014/main" xmlns="" id="{20D93F1C-99F9-34DC-C93C-DE3488EF2FA4}"/>
              </a:ext>
            </a:extLst>
          </p:cNvPr>
          <p:cNvGrpSpPr/>
          <p:nvPr/>
        </p:nvGrpSpPr>
        <p:grpSpPr>
          <a:xfrm>
            <a:off x="7278099" y="339279"/>
            <a:ext cx="4914265" cy="5990590"/>
            <a:chOff x="7278099" y="496442"/>
            <a:chExt cx="4914265" cy="5990590"/>
          </a:xfrm>
        </p:grpSpPr>
        <p:pic>
          <p:nvPicPr>
            <p:cNvPr id="113" name="object 3">
              <a:extLst>
                <a:ext uri="{FF2B5EF4-FFF2-40B4-BE49-F238E27FC236}">
                  <a16:creationId xmlns:a16="http://schemas.microsoft.com/office/drawing/2014/main" xmlns="" id="{6283D8BC-82D4-B8A2-1D93-984835ED86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114" name="object 4">
              <a:extLst>
                <a:ext uri="{FF2B5EF4-FFF2-40B4-BE49-F238E27FC236}">
                  <a16:creationId xmlns:a16="http://schemas.microsoft.com/office/drawing/2014/main" xmlns="" id="{A6A45A6B-BF87-7B05-C16A-53467DCAC3D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37" name="object 35">
            <a:extLst>
              <a:ext uri="{FF2B5EF4-FFF2-40B4-BE49-F238E27FC236}">
                <a16:creationId xmlns:a16="http://schemas.microsoft.com/office/drawing/2014/main" xmlns="" id="{9BD17555-308E-CBDD-8812-C263B0DFF0AF}"/>
              </a:ext>
            </a:extLst>
          </p:cNvPr>
          <p:cNvSpPr txBox="1">
            <a:spLocks/>
          </p:cNvSpPr>
          <p:nvPr/>
        </p:nvSpPr>
        <p:spPr>
          <a:xfrm>
            <a:off x="544747" y="3711640"/>
            <a:ext cx="7675327" cy="1118896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l">
              <a:lnSpc>
                <a:spcPct val="100000"/>
              </a:lnSpc>
              <a:spcBef>
                <a:spcPts val="1045"/>
              </a:spcBef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СТРАТЕГИЧЕСКИЙ ПЛАН РАЗВИТИЯ МУНИЦИПАЛЬНОГО ОБРАЗОВАНИЯ</a:t>
            </a:r>
          </a:p>
        </p:txBody>
      </p:sp>
      <p:sp>
        <p:nvSpPr>
          <p:cNvPr id="38" name="object 36">
            <a:extLst>
              <a:ext uri="{FF2B5EF4-FFF2-40B4-BE49-F238E27FC236}">
                <a16:creationId xmlns:a16="http://schemas.microsoft.com/office/drawing/2014/main" xmlns="" id="{FD355094-F80B-521A-5D90-116E45545642}"/>
              </a:ext>
            </a:extLst>
          </p:cNvPr>
          <p:cNvSpPr/>
          <p:nvPr/>
        </p:nvSpPr>
        <p:spPr>
          <a:xfrm>
            <a:off x="589503" y="3277888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6">
            <a:extLst>
              <a:ext uri="{FF2B5EF4-FFF2-40B4-BE49-F238E27FC236}">
                <a16:creationId xmlns:a16="http://schemas.microsoft.com/office/drawing/2014/main" xmlns="" id="{B36DE6F5-F4C7-DBAF-3AF7-F37BE77EBE7B}"/>
              </a:ext>
            </a:extLst>
          </p:cNvPr>
          <p:cNvGrpSpPr/>
          <p:nvPr/>
        </p:nvGrpSpPr>
        <p:grpSpPr>
          <a:xfrm>
            <a:off x="589503" y="606691"/>
            <a:ext cx="629285" cy="688340"/>
            <a:chOff x="2228689" y="511439"/>
            <a:chExt cx="629285" cy="688340"/>
          </a:xfrm>
        </p:grpSpPr>
        <p:pic>
          <p:nvPicPr>
            <p:cNvPr id="45" name="object 7">
              <a:extLst>
                <a:ext uri="{FF2B5EF4-FFF2-40B4-BE49-F238E27FC236}">
                  <a16:creationId xmlns:a16="http://schemas.microsoft.com/office/drawing/2014/main" xmlns="" id="{1702486E-963B-9732-711B-2071DFB01B0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6" name="object 8">
              <a:extLst>
                <a:ext uri="{FF2B5EF4-FFF2-40B4-BE49-F238E27FC236}">
                  <a16:creationId xmlns:a16="http://schemas.microsoft.com/office/drawing/2014/main" xmlns="" id="{DAAE0CD0-66F3-489B-2E43-26581F61B93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47" name="object 9">
              <a:extLst>
                <a:ext uri="{FF2B5EF4-FFF2-40B4-BE49-F238E27FC236}">
                  <a16:creationId xmlns:a16="http://schemas.microsoft.com/office/drawing/2014/main" xmlns="" id="{685EC4EC-DA92-BEF6-D3F9-785BFDA1DC09}"/>
                </a:ext>
              </a:extLst>
            </p:cNvPr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0">
              <a:extLst>
                <a:ext uri="{FF2B5EF4-FFF2-40B4-BE49-F238E27FC236}">
                  <a16:creationId xmlns:a16="http://schemas.microsoft.com/office/drawing/2014/main" xmlns="" id="{6AA2FCD3-B31E-26E7-4999-F3A64DE41CC9}"/>
                </a:ext>
              </a:extLst>
            </p:cNvPr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1">
              <a:extLst>
                <a:ext uri="{FF2B5EF4-FFF2-40B4-BE49-F238E27FC236}">
                  <a16:creationId xmlns:a16="http://schemas.microsoft.com/office/drawing/2014/main" xmlns="" id="{4FC0ADAF-0FC6-17DB-DEB8-5BFF2AF9E1CC}"/>
                </a:ext>
              </a:extLst>
            </p:cNvPr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12">
              <a:extLst>
                <a:ext uri="{FF2B5EF4-FFF2-40B4-BE49-F238E27FC236}">
                  <a16:creationId xmlns:a16="http://schemas.microsoft.com/office/drawing/2014/main" xmlns="" id="{91A1521B-664A-8EC1-26EA-474B9407781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:a16="http://schemas.microsoft.com/office/drawing/2014/main" xmlns="" id="{EA1EB914-C4FB-BF18-AEB8-A8F4D9DAC33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:a16="http://schemas.microsoft.com/office/drawing/2014/main" xmlns="" id="{AB6A7C5D-EB82-5D0D-DD7B-6B74925EF2FF}"/>
                </a:ext>
              </a:extLst>
            </p:cNvPr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xmlns="" id="{23682C1E-2C52-0175-2D4A-026AAC8B45C1}"/>
                </a:ext>
              </a:extLst>
            </p:cNvPr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16">
              <a:extLst>
                <a:ext uri="{FF2B5EF4-FFF2-40B4-BE49-F238E27FC236}">
                  <a16:creationId xmlns:a16="http://schemas.microsoft.com/office/drawing/2014/main" xmlns="" id="{B1279B92-DA67-4134-AE0C-BE0AD32F19B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55" name="object 17">
              <a:extLst>
                <a:ext uri="{FF2B5EF4-FFF2-40B4-BE49-F238E27FC236}">
                  <a16:creationId xmlns:a16="http://schemas.microsoft.com/office/drawing/2014/main" xmlns="" id="{65906B94-1389-1DDF-92A0-89B936BC64C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56" name="object 18">
              <a:extLst>
                <a:ext uri="{FF2B5EF4-FFF2-40B4-BE49-F238E27FC236}">
                  <a16:creationId xmlns:a16="http://schemas.microsoft.com/office/drawing/2014/main" xmlns="" id="{DB07808D-52F8-8DE5-2CC5-5D20B395F14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57" name="object 19">
              <a:extLst>
                <a:ext uri="{FF2B5EF4-FFF2-40B4-BE49-F238E27FC236}">
                  <a16:creationId xmlns:a16="http://schemas.microsoft.com/office/drawing/2014/main" xmlns="" id="{988CA873-70EC-665C-CA14-E0B296352E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58" name="object 20">
              <a:extLst>
                <a:ext uri="{FF2B5EF4-FFF2-40B4-BE49-F238E27FC236}">
                  <a16:creationId xmlns:a16="http://schemas.microsoft.com/office/drawing/2014/main" xmlns="" id="{CD0743B2-511B-80D0-BBEB-6A1DEB1A56B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59" name="object 21">
              <a:extLst>
                <a:ext uri="{FF2B5EF4-FFF2-40B4-BE49-F238E27FC236}">
                  <a16:creationId xmlns:a16="http://schemas.microsoft.com/office/drawing/2014/main" xmlns="" id="{5B803722-519C-A1DA-0FA1-23EE423F21FA}"/>
                </a:ext>
              </a:extLst>
            </p:cNvPr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2">
              <a:extLst>
                <a:ext uri="{FF2B5EF4-FFF2-40B4-BE49-F238E27FC236}">
                  <a16:creationId xmlns:a16="http://schemas.microsoft.com/office/drawing/2014/main" xmlns="" id="{E31DAF71-99E7-3FD4-A02A-804849FF0747}"/>
                </a:ext>
              </a:extLst>
            </p:cNvPr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3">
              <a:extLst>
                <a:ext uri="{FF2B5EF4-FFF2-40B4-BE49-F238E27FC236}">
                  <a16:creationId xmlns:a16="http://schemas.microsoft.com/office/drawing/2014/main" xmlns="" id="{65315CAE-6486-E01F-34F2-BBF485F0B198}"/>
                </a:ext>
              </a:extLst>
            </p:cNvPr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24">
              <a:extLst>
                <a:ext uri="{FF2B5EF4-FFF2-40B4-BE49-F238E27FC236}">
                  <a16:creationId xmlns:a16="http://schemas.microsoft.com/office/drawing/2014/main" xmlns="" id="{D3552C64-1139-28E3-92E7-6189A72BAF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63" name="object 25">
              <a:extLst>
                <a:ext uri="{FF2B5EF4-FFF2-40B4-BE49-F238E27FC236}">
                  <a16:creationId xmlns:a16="http://schemas.microsoft.com/office/drawing/2014/main" xmlns="" id="{0F89AB17-071C-6813-4291-8907B6A2378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64" name="object 26">
              <a:extLst>
                <a:ext uri="{FF2B5EF4-FFF2-40B4-BE49-F238E27FC236}">
                  <a16:creationId xmlns:a16="http://schemas.microsoft.com/office/drawing/2014/main" xmlns="" id="{7B755C44-24A4-2F1A-DEFA-BFE11D40B7F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65" name="object 27">
              <a:extLst>
                <a:ext uri="{FF2B5EF4-FFF2-40B4-BE49-F238E27FC236}">
                  <a16:creationId xmlns:a16="http://schemas.microsoft.com/office/drawing/2014/main" xmlns="" id="{8327032A-DB51-7C9D-EFC4-9385B216F20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66" name="object 28">
              <a:extLst>
                <a:ext uri="{FF2B5EF4-FFF2-40B4-BE49-F238E27FC236}">
                  <a16:creationId xmlns:a16="http://schemas.microsoft.com/office/drawing/2014/main" xmlns="" id="{B5047B7F-4A50-D8D3-FDD4-09CC6A68DF6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67" name="object 29">
              <a:extLst>
                <a:ext uri="{FF2B5EF4-FFF2-40B4-BE49-F238E27FC236}">
                  <a16:creationId xmlns:a16="http://schemas.microsoft.com/office/drawing/2014/main" xmlns="" id="{5B908974-2305-AE19-CA41-B8561C41DC61}"/>
                </a:ext>
              </a:extLst>
            </p:cNvPr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0">
              <a:extLst>
                <a:ext uri="{FF2B5EF4-FFF2-40B4-BE49-F238E27FC236}">
                  <a16:creationId xmlns:a16="http://schemas.microsoft.com/office/drawing/2014/main" xmlns="" id="{3B4EA6B9-0C1D-5220-05CC-4393F95AFCE8}"/>
                </a:ext>
              </a:extLst>
            </p:cNvPr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1">
              <a:extLst>
                <a:ext uri="{FF2B5EF4-FFF2-40B4-BE49-F238E27FC236}">
                  <a16:creationId xmlns:a16="http://schemas.microsoft.com/office/drawing/2014/main" xmlns="" id="{29599B90-AD0E-CB89-6289-1B2DA3B2CC9A}"/>
                </a:ext>
              </a:extLst>
            </p:cNvPr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32">
              <a:extLst>
                <a:ext uri="{FF2B5EF4-FFF2-40B4-BE49-F238E27FC236}">
                  <a16:creationId xmlns:a16="http://schemas.microsoft.com/office/drawing/2014/main" xmlns="" id="{C0761E03-75D8-D6A6-8D00-584FE44B48D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71" name="object 33">
              <a:extLst>
                <a:ext uri="{FF2B5EF4-FFF2-40B4-BE49-F238E27FC236}">
                  <a16:creationId xmlns:a16="http://schemas.microsoft.com/office/drawing/2014/main" xmlns="" id="{096F8F6A-F2C2-C0FF-D925-164007B8301E}"/>
                </a:ext>
              </a:extLst>
            </p:cNvPr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34">
            <a:extLst>
              <a:ext uri="{FF2B5EF4-FFF2-40B4-BE49-F238E27FC236}">
                <a16:creationId xmlns:a16="http://schemas.microsoft.com/office/drawing/2014/main" xmlns="" id="{557AAE29-8554-943A-F4C2-0FE574F12907}"/>
              </a:ext>
            </a:extLst>
          </p:cNvPr>
          <p:cNvSpPr txBox="1"/>
          <p:nvPr/>
        </p:nvSpPr>
        <p:spPr>
          <a:xfrm>
            <a:off x="1367140" y="737089"/>
            <a:ext cx="2285697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  <a:r>
              <a:rPr sz="1200" spc="13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инвестиций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</a:t>
            </a:r>
            <a:r>
              <a:rPr sz="1200" spc="10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51">
            <a:extLst>
              <a:ext uri="{FF2B5EF4-FFF2-40B4-BE49-F238E27FC236}">
                <a16:creationId xmlns:a16="http://schemas.microsoft.com/office/drawing/2014/main" xmlns="" id="{F1B5EF97-3A59-FD47-003D-9FC05246A362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19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BD8904C9-1468-2D43-6B20-F4A2177E4883}"/>
              </a:ext>
            </a:extLst>
          </p:cNvPr>
          <p:cNvSpPr/>
          <p:nvPr/>
        </p:nvSpPr>
        <p:spPr>
          <a:xfrm flipV="1">
            <a:off x="589502" y="6510213"/>
            <a:ext cx="11157997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4">
            <a:extLst>
              <a:ext uri="{FF2B5EF4-FFF2-40B4-BE49-F238E27FC236}">
                <a16:creationId xmlns:a16="http://schemas.microsoft.com/office/drawing/2014/main" xmlns="" id="{2FC112B2-D02D-45CA-8483-3E29AC1A326D}"/>
              </a:ext>
            </a:extLst>
          </p:cNvPr>
          <p:cNvSpPr txBox="1"/>
          <p:nvPr/>
        </p:nvSpPr>
        <p:spPr>
          <a:xfrm>
            <a:off x="1618979" y="2015336"/>
            <a:ext cx="2285697" cy="398186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12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Алексеевский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18" y="1864116"/>
            <a:ext cx="436535" cy="64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754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20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2D5C8AA4-6317-9FF0-13F4-1216E5E23BA3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СТРАТЕГИЧЕСКИЕ ЦЕЛИ И ЗАДАЧИ ИНВЕСТИЦИОННОГО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МУНИЦИПАЛЬНОГО ОБРАЗОВАНИЯ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C04546D-2E4A-4386-828E-B0330EA4DCC2}"/>
              </a:ext>
            </a:extLst>
          </p:cNvPr>
          <p:cNvSpPr txBox="1"/>
          <p:nvPr/>
        </p:nvSpPr>
        <p:spPr>
          <a:xfrm>
            <a:off x="318975" y="1343127"/>
            <a:ext cx="11428525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b="1" dirty="0" smtClean="0">
                <a:latin typeface="Times New Roman"/>
                <a:ea typeface="Times New Roman"/>
              </a:rPr>
              <a:t>Стратегией социально – экономического развития района до </a:t>
            </a:r>
            <a:r>
              <a:rPr lang="ru-RU" sz="1400" b="1" dirty="0">
                <a:latin typeface="Times New Roman"/>
                <a:ea typeface="Times New Roman"/>
              </a:rPr>
              <a:t>2030 </a:t>
            </a:r>
            <a:r>
              <a:rPr lang="ru-RU" sz="1400" b="1" dirty="0" smtClean="0">
                <a:latin typeface="Times New Roman"/>
                <a:ea typeface="Times New Roman"/>
              </a:rPr>
              <a:t>года определены цель, задачи, сроки и этапы инвестиционного развития.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latin typeface="Times New Roman"/>
                <a:ea typeface="Times New Roman"/>
              </a:rPr>
              <a:t> </a:t>
            </a:r>
            <a:r>
              <a:rPr lang="ru-RU" sz="1400" b="1" dirty="0" smtClean="0">
                <a:latin typeface="Times New Roman"/>
                <a:ea typeface="Times New Roman"/>
              </a:rPr>
              <a:t>Цель</a:t>
            </a:r>
            <a:r>
              <a:rPr lang="ru-RU" sz="1400" b="1" dirty="0">
                <a:latin typeface="Times New Roman"/>
                <a:ea typeface="Times New Roman"/>
              </a:rPr>
              <a:t>:</a:t>
            </a:r>
            <a:r>
              <a:rPr lang="ru-RU" sz="1400" dirty="0">
                <a:latin typeface="Times New Roman"/>
                <a:ea typeface="Times New Roman"/>
              </a:rPr>
              <a:t> обеспечение устойчивого развития </a:t>
            </a:r>
            <a:r>
              <a:rPr lang="ru-RU" sz="1400" dirty="0" smtClean="0">
                <a:latin typeface="Times New Roman"/>
                <a:ea typeface="Times New Roman"/>
              </a:rPr>
              <a:t>на </a:t>
            </a:r>
            <a:r>
              <a:rPr lang="ru-RU" sz="1400" dirty="0">
                <a:latin typeface="Times New Roman"/>
                <a:ea typeface="Times New Roman"/>
              </a:rPr>
              <a:t>основе повышения его инвестиционной привлекательности,  формирования конкурентоспособного  инвестиционного пространства для ведения бизнеса и предпринимательской деятельности и реализации эффективной  </a:t>
            </a:r>
            <a:r>
              <a:rPr lang="ru-RU" sz="1400" dirty="0" err="1">
                <a:latin typeface="Times New Roman"/>
                <a:ea typeface="Times New Roman"/>
              </a:rPr>
              <a:t>имиджевой</a:t>
            </a:r>
            <a:r>
              <a:rPr lang="ru-RU" sz="1400" dirty="0">
                <a:latin typeface="Times New Roman"/>
                <a:ea typeface="Times New Roman"/>
              </a:rPr>
              <a:t> политики</a:t>
            </a:r>
            <a:r>
              <a:rPr lang="ru-RU" sz="1400" dirty="0" smtClean="0">
                <a:latin typeface="Times New Roman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1400" b="1" dirty="0" smtClean="0">
                <a:latin typeface="Times New Roman"/>
                <a:ea typeface="Times New Roman"/>
              </a:rPr>
              <a:t>Задачи: </a:t>
            </a:r>
            <a:r>
              <a:rPr lang="ru-RU" sz="1400" dirty="0" smtClean="0">
                <a:latin typeface="Times New Roman"/>
                <a:ea typeface="Times New Roman"/>
              </a:rPr>
              <a:t>формирование инвестиционных площадок, развитие рыночной инфраструктуры, минимизация </a:t>
            </a:r>
            <a:r>
              <a:rPr lang="ru-RU" sz="1400" dirty="0" err="1" smtClean="0">
                <a:latin typeface="Times New Roman"/>
                <a:ea typeface="Times New Roman"/>
              </a:rPr>
              <a:t>инвестрисков</a:t>
            </a:r>
            <a:r>
              <a:rPr lang="ru-RU" sz="1400" dirty="0" smtClean="0">
                <a:latin typeface="Times New Roman"/>
                <a:ea typeface="Times New Roman"/>
              </a:rPr>
              <a:t>, снижение административных барьеров, поддержка бизнеса со стороны ОМСУ, формирование реестра проектов по приоритетным направлениям и т.д.</a:t>
            </a:r>
          </a:p>
          <a:p>
            <a:pPr algn="just">
              <a:spcAft>
                <a:spcPts val="0"/>
              </a:spcAft>
            </a:pPr>
            <a:r>
              <a:rPr lang="ru-RU" sz="1400" b="1" dirty="0" smtClean="0">
                <a:latin typeface="Times New Roman"/>
                <a:ea typeface="Times New Roman"/>
              </a:rPr>
              <a:t>Сроки </a:t>
            </a:r>
            <a:r>
              <a:rPr lang="ru-RU" sz="1400" b="1" dirty="0">
                <a:latin typeface="Times New Roman"/>
                <a:ea typeface="Times New Roman"/>
              </a:rPr>
              <a:t>реализации: </a:t>
            </a:r>
            <a:r>
              <a:rPr lang="ru-RU" sz="1400" dirty="0" smtClean="0">
                <a:latin typeface="Times New Roman"/>
                <a:ea typeface="Times New Roman"/>
              </a:rPr>
              <a:t>до 2030 года.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latin typeface="Times New Roman"/>
                <a:ea typeface="Times New Roman"/>
              </a:rPr>
              <a:t>Этапы реализации: </a:t>
            </a:r>
            <a:r>
              <a:rPr lang="ru-RU" sz="1400" dirty="0">
                <a:latin typeface="Times New Roman"/>
                <a:ea typeface="Times New Roman"/>
              </a:rPr>
              <a:t>реализация инвестиционной стратегии предполагается в один этап.</a:t>
            </a:r>
          </a:p>
          <a:p>
            <a:pPr algn="just">
              <a:spcAft>
                <a:spcPts val="0"/>
              </a:spcAft>
            </a:pPr>
            <a:r>
              <a:rPr lang="ru-RU" sz="1400" b="1" dirty="0">
                <a:latin typeface="Times New Roman"/>
                <a:ea typeface="Times New Roman"/>
              </a:rPr>
              <a:t>Структуру </a:t>
            </a:r>
            <a:r>
              <a:rPr lang="ru-RU" sz="1400" dirty="0">
                <a:latin typeface="Times New Roman"/>
                <a:ea typeface="Times New Roman"/>
              </a:rPr>
              <a:t>инвестиционной стратегии</a:t>
            </a:r>
            <a:r>
              <a:rPr lang="ru-RU" sz="1400" b="1" dirty="0">
                <a:latin typeface="Times New Roman"/>
                <a:ea typeface="Times New Roman"/>
              </a:rPr>
              <a:t> </a:t>
            </a:r>
            <a:r>
              <a:rPr lang="ru-RU" sz="1400" dirty="0">
                <a:latin typeface="Times New Roman"/>
                <a:ea typeface="Times New Roman"/>
              </a:rPr>
              <a:t>определяют: 1) </a:t>
            </a:r>
            <a:r>
              <a:rPr lang="ru-RU" sz="1400" dirty="0" err="1">
                <a:latin typeface="Times New Roman"/>
                <a:ea typeface="Times New Roman"/>
              </a:rPr>
              <a:t>мегапроект</a:t>
            </a:r>
            <a:r>
              <a:rPr lang="ru-RU" sz="1400" dirty="0">
                <a:latin typeface="Times New Roman"/>
                <a:ea typeface="Times New Roman"/>
              </a:rPr>
              <a:t> и муниципальные программы, предлагаемые в рамках разработки Стратегии социально-экономического развития муниципального района Алексеевский Самарской области на период до </a:t>
            </a:r>
            <a:r>
              <a:rPr lang="ru-RU" sz="1400" dirty="0" smtClean="0">
                <a:latin typeface="Times New Roman"/>
                <a:ea typeface="Times New Roman"/>
              </a:rPr>
              <a:t>2030 </a:t>
            </a:r>
            <a:r>
              <a:rPr lang="ru-RU" sz="1400" dirty="0">
                <a:latin typeface="Times New Roman"/>
                <a:ea typeface="Times New Roman"/>
              </a:rPr>
              <a:t>года; 2) инвестиционные проекты, потенциально разрабатываемые и реализуемые на территории Алексеевского района; 3) комплекс отдельных мероприятий, ориентированных на повышение инвестиционной привлекательности, формирование конкурентоспособного  инвестиционного пространства для ведения бизнеса и предпринимательской деятельности и реализации эффективной  </a:t>
            </a:r>
            <a:r>
              <a:rPr lang="ru-RU" sz="1400" dirty="0" err="1">
                <a:latin typeface="Times New Roman"/>
                <a:ea typeface="Times New Roman"/>
              </a:rPr>
              <a:t>имиджевой</a:t>
            </a:r>
            <a:r>
              <a:rPr lang="ru-RU" sz="1400" dirty="0">
                <a:latin typeface="Times New Roman"/>
                <a:ea typeface="Times New Roman"/>
              </a:rPr>
              <a:t> </a:t>
            </a:r>
            <a:r>
              <a:rPr lang="ru-RU" sz="1400" dirty="0" smtClean="0">
                <a:latin typeface="Times New Roman"/>
                <a:ea typeface="Times New Roman"/>
              </a:rPr>
              <a:t> политики.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400" b="1" dirty="0">
                <a:latin typeface="Times New Roman"/>
                <a:ea typeface="Times New Roman"/>
              </a:rPr>
              <a:t>Ожидаемые результаты: </a:t>
            </a:r>
            <a:endParaRPr lang="ru-RU" sz="1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1) приток инвестиций в Алексеевский район и повышение его инвестиционной привлекательности;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2) формирование новой инвестиционной, </a:t>
            </a:r>
            <a:r>
              <a:rPr lang="ru-RU" sz="1400" dirty="0" err="1">
                <a:latin typeface="Times New Roman"/>
                <a:ea typeface="Times New Roman"/>
              </a:rPr>
              <a:t>имиджевой</a:t>
            </a:r>
            <a:r>
              <a:rPr lang="ru-RU" sz="1400" dirty="0">
                <a:latin typeface="Times New Roman"/>
                <a:ea typeface="Times New Roman"/>
              </a:rPr>
              <a:t> и предпринимательской политик на территории Алексеевского района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3) увеличение объемов производства промышленности и сельского хозяйства на территории Алексеевского района;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4) увеличение уровня и качества жизни населения Алексеевского района;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5) увеличение налоговых поступлений в бюджет Алексеевского района;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6) повышение имиджа Алексеевского района.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 </a:t>
            </a:r>
          </a:p>
          <a:p>
            <a:endParaRPr lang="ru-RU" i="1" dirty="0"/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CAE48EA4-BA27-437D-B895-0F3ED4C85F72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92B861A8-7C27-48C6-B854-91F8B995913D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E423F856-83A6-464D-BA90-21F71D4DE231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BEBAB262-1055-4CF9-81E1-BB6E36F79096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0505F366-789A-440D-AB8B-DB780D1D7987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545F12C5-937A-4286-A05D-4614C647A588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CA02153D-55A5-4D4D-9570-817452632DFF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2E4CE38C-08B3-47E2-9D76-337722C6D0E2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1A84ED58-73B0-4B4B-93E9-CDB23017246B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3404E156-7761-4C26-9BD9-8492854A7298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69146922-9C81-4103-9EB1-570F2CCBDCAF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3A0770EC-9104-4668-91A7-DA372A050D93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3F9F6673-5738-4963-9B00-FB2E7EBF2832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0761E051-87D6-4F0E-8798-548A85413095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E7084D1B-8A33-46E6-B9B9-5ECF3CE660B6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D43633E6-0906-42C2-8590-ED5BE2E2F26E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10790C0F-3542-4F68-92AC-9EF6C2E193AC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084D4BEF-E13D-41B2-AE79-F1CC023F0C18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6DD7351D-8178-4F04-A442-4B2EB8AF4D63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2B628345-A23C-457D-9DA6-D05388064739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1B1BB6D5-2FDE-4944-9F09-7BAA0C0237CA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E058B86F-A5D1-4FCD-8910-4ABA4751E6A1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F7A9A888-9EC6-44D4-B100-997BA95EC022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384F50F6-137D-4CB8-81AC-838104CC406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4A19B5D1-0922-441D-9B06-3463546C83E3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082EBBD2-9559-471F-869F-F3573F6A194D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ADF69642-EF94-450A-A179-A3EFFCE50633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DFE785F7-0C9A-4660-A656-78713C4332D1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631726B1-7912-4DE4-B63B-DCFC6761AD41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CF873C71-5897-4E08-B4A3-5F82E0593255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4B7E0104-FA77-4F44-A658-663C66C8260A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686" y="310274"/>
            <a:ext cx="428132" cy="527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0106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21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2D5C8AA4-6317-9FF0-13F4-1216E5E23BA3}"/>
              </a:ext>
            </a:extLst>
          </p:cNvPr>
          <p:cNvSpPr txBox="1">
            <a:spLocks/>
          </p:cNvSpPr>
          <p:nvPr/>
        </p:nvSpPr>
        <p:spPr>
          <a:xfrm>
            <a:off x="318975" y="233411"/>
            <a:ext cx="8748825" cy="65402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АРХИТЕКТУРА И ГРАДОСТРОИТЕЛЬСТВО.</a:t>
            </a:r>
            <a:b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ФУНКЦИОНАЛЬНОЕ ЗОНИРОВАНИЕ ТЕРРИТОРИИ</a:t>
            </a:r>
            <a:endParaRPr lang="ru-RU" sz="1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0B3D6289-5032-45B8-8F4D-A969FFC02141}"/>
              </a:ext>
            </a:extLst>
          </p:cNvPr>
          <p:cNvSpPr txBox="1"/>
          <p:nvPr/>
        </p:nvSpPr>
        <p:spPr>
          <a:xfrm>
            <a:off x="5657850" y="1759789"/>
            <a:ext cx="60896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Документы территориального планирования муниципального района Алексеевский размещаются на официальном сайте Администрации по ссылке:</a:t>
            </a:r>
          </a:p>
          <a:p>
            <a:r>
              <a:rPr lang="en-US" i="1" dirty="0" smtClean="0"/>
              <a:t>https</a:t>
            </a:r>
            <a:r>
              <a:rPr lang="en-US" i="1" dirty="0"/>
              <a:t>://alexadm63.ru/city/gradostroitelstvo/dokumenty-territorialnogo-planirovaniya/</a:t>
            </a:r>
            <a:endParaRPr lang="ru-RU" i="1" dirty="0" smtClean="0"/>
          </a:p>
          <a:p>
            <a:endParaRPr lang="ru-RU" i="1" dirty="0" smtClean="0"/>
          </a:p>
          <a:p>
            <a:endParaRPr lang="ru-RU" i="1" dirty="0"/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9952AA40-A42D-4423-BD2E-A26F905518D6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4699A496-66A7-4AE0-8C9E-A1A168FD389A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9D252118-5DF0-4A7D-9661-A9E98248E68A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00B510AD-A15B-4AF5-B459-6D56F9D5485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20EC0CEE-97A4-4714-AD42-972832A5A2D3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61A472EE-37E7-4CFA-A12E-CF2DC3F30C14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FEBFA9DE-8AE7-48B8-BFE4-14F200743E35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B1C0B20B-F45E-4C04-B127-623D4857E7EB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06F074EB-82A1-4F5E-85B4-71982C3C55B3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D6567059-EE7B-4DA5-9245-D7B667DEF2AF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C2EC20BB-69A2-4C45-A20C-CB8EFFF8872D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E2FC16EB-37C1-44A9-A782-389A681180A8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35DC759E-2FA9-4312-BAFD-A7D244DFE269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93B9D8D4-294E-4835-989F-FBA3EA3D18A2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A1106E08-B61C-49DC-BBF8-46F4DB602D12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7A95D4E6-25F9-4B80-9957-0136C21BFFDB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DE5C5A28-0209-4E00-8DC6-A3EC2F21FDEB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122A8D50-2667-4217-8A63-B637CEF77645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28E0EF0D-9AD2-4D69-BA7F-8FD18127A482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FF4380B4-9549-48C5-8C3C-505AB99B0FD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7FE2A41B-E7B9-48D5-B0ED-FCE2E756F7C7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08397339-5D6E-4418-B99B-DE6E0F1BDEA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FA68A827-A7DA-4362-8AD6-C91AC5F6A62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EF8A4821-C5F4-4722-A6DF-957C60934594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15F8CE03-4708-407F-8357-E68F658F718B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414AAA0D-1D04-4C9F-8635-9A98CCA4E70D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F1F55D12-AAF5-42DB-B6D4-5DFF6CC0E1A6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7DD50DC3-2E2D-4375-A6D7-D5008C59101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734ABEEF-7300-4686-8843-643D1046E96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733794C9-C249-46EE-8190-965A2E1FEA79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564B6DD0-FDD6-471A-8067-576C1D1476C7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0236" y="368466"/>
            <a:ext cx="505314" cy="56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52" y="1396093"/>
            <a:ext cx="3858484" cy="444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44034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22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ПЕРСПЕКТИВНЫЕ СТРАТЕГИЧЕСКИЕ ИНВЕСТИЦИОННЫЕ ПРОЕКТЫ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18C33CC5-D8BE-4DA0-B0A7-2E37750F9C7B}"/>
              </a:ext>
            </a:extLst>
          </p:cNvPr>
          <p:cNvSpPr txBox="1"/>
          <p:nvPr/>
        </p:nvSpPr>
        <p:spPr>
          <a:xfrm>
            <a:off x="318975" y="1759789"/>
            <a:ext cx="11428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На слайде размещается информация о предлагаемых к реализации на территории муниципального образования инвестиционных проектах.</a:t>
            </a:r>
          </a:p>
          <a:p>
            <a:r>
              <a:rPr lang="ru-RU" i="1" dirty="0"/>
              <a:t>С указанием основных параметров данных проектов, а также земельных участков для их реализации.</a:t>
            </a: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9EEA2593-3DCE-4E81-AAC3-0D77986231F5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087CC345-CE73-4C28-B80B-726967390F45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F1A3DF83-26AE-4436-A579-EEBFE0989E30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EACB0EB8-5584-4451-BB01-974CAE330F15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F118CFFA-C2D7-40ED-B75C-A31AFDCDAF32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E6BF1671-38A2-4EAE-B643-980A3E613530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44AD6C4E-D10C-46B1-B7E6-40AC920AECD1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8F35F3D4-92B0-4FF4-BDAE-45B264EC50E8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24473C80-AA28-4728-89A8-2579D16201C0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72AA020E-BC4B-40D2-A7C8-C060F29A596C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7D3F2350-F49F-4448-A17C-3ECD3FE2DCD7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43C6829C-CD5C-44D4-900A-BC18F0DB409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469BB992-748B-4A9C-8CD2-EFB882DE16A6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F6B0F52A-11B2-4565-ABCF-A632AAC27F8A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FDD9D736-370C-446E-B5D5-414AA65EDAC3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1C36F887-3364-4E75-8B55-D5CA21FB2C5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0E3FEA1B-C0A5-4A6B-A1FB-FEEA783F80BD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5F489B83-EA59-4047-8383-1CC831256692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A5402D3C-6F92-4604-81E5-D4D451E7E752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539B4403-3B6F-4614-BE2F-C4E1AD8AC6B3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D551B5DF-441B-47DA-8AEC-FA7E10280FB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6548C588-B0E3-43DF-BCC8-F9003258799D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B8E3C913-A39F-40BC-948C-BDD8747D2424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AA065A62-9D33-403E-AB71-9DC4474C60FF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21E288A5-6A81-40B6-8C7F-9615A2DBC775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52EB78CD-725D-4442-9194-3F92504085B6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8BEEB4C0-BFB0-4C12-9982-A45D30E92FE7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5647B820-0CF8-4610-83E5-3372C784CB87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7EAE37FB-95C1-4A60-B617-3474050626B7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8280D2BF-40F0-4EEC-B867-D851373B0070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95B227AF-9D5D-4BB9-90A8-D5DE3710BC04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5829" y="398475"/>
            <a:ext cx="397683" cy="58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43" y="3004457"/>
            <a:ext cx="10753888" cy="326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54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23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xmlns="" id="{9EF2EFBF-BCD6-149E-54DE-37017D1359E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ПО РАЗВИТИЮ ИНФРАСТРУКТУРЫ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465E586-C130-4F4C-9A2D-AB73053563E3}"/>
              </a:ext>
            </a:extLst>
          </p:cNvPr>
          <p:cNvSpPr txBox="1"/>
          <p:nvPr/>
        </p:nvSpPr>
        <p:spPr>
          <a:xfrm>
            <a:off x="318975" y="1759789"/>
            <a:ext cx="11428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/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4BF54AD4-D0C4-45E9-B9B7-E39C4C8CD3A7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1" name="object 6">
              <a:extLst>
                <a:ext uri="{FF2B5EF4-FFF2-40B4-BE49-F238E27FC236}">
                  <a16:creationId xmlns:a16="http://schemas.microsoft.com/office/drawing/2014/main" xmlns="" id="{DDE0C60B-04B4-4A9E-9FD6-DEF995BEEF23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6" name="object 7">
                <a:extLst>
                  <a:ext uri="{FF2B5EF4-FFF2-40B4-BE49-F238E27FC236}">
                    <a16:creationId xmlns:a16="http://schemas.microsoft.com/office/drawing/2014/main" xmlns="" id="{BBB4B807-0CCD-4D93-84FA-FCF9C153EB42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7" name="object 8">
                <a:extLst>
                  <a:ext uri="{FF2B5EF4-FFF2-40B4-BE49-F238E27FC236}">
                    <a16:creationId xmlns:a16="http://schemas.microsoft.com/office/drawing/2014/main" xmlns="" id="{4284EF95-C9ED-4733-A038-A700EC6DD65A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8" name="object 9">
                <a:extLst>
                  <a:ext uri="{FF2B5EF4-FFF2-40B4-BE49-F238E27FC236}">
                    <a16:creationId xmlns:a16="http://schemas.microsoft.com/office/drawing/2014/main" xmlns="" id="{DB239F34-3EB7-40B7-91F2-B17558988688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0">
                <a:extLst>
                  <a:ext uri="{FF2B5EF4-FFF2-40B4-BE49-F238E27FC236}">
                    <a16:creationId xmlns:a16="http://schemas.microsoft.com/office/drawing/2014/main" xmlns="" id="{F77E7CEF-D6D7-4F7F-9F21-3AF5F43A7F1B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11">
                <a:extLst>
                  <a:ext uri="{FF2B5EF4-FFF2-40B4-BE49-F238E27FC236}">
                    <a16:creationId xmlns:a16="http://schemas.microsoft.com/office/drawing/2014/main" xmlns="" id="{6DBEFFC1-5A56-4D42-9127-41301C3FC5B5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1" name="object 12">
                <a:extLst>
                  <a:ext uri="{FF2B5EF4-FFF2-40B4-BE49-F238E27FC236}">
                    <a16:creationId xmlns:a16="http://schemas.microsoft.com/office/drawing/2014/main" xmlns="" id="{E1C285EA-2291-4160-B5D5-C695438D1FF9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2" name="object 13">
                <a:extLst>
                  <a:ext uri="{FF2B5EF4-FFF2-40B4-BE49-F238E27FC236}">
                    <a16:creationId xmlns:a16="http://schemas.microsoft.com/office/drawing/2014/main" xmlns="" id="{979BF305-6E54-4B3F-85F9-0A182279441D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3" name="object 14">
                <a:extLst>
                  <a:ext uri="{FF2B5EF4-FFF2-40B4-BE49-F238E27FC236}">
                    <a16:creationId xmlns:a16="http://schemas.microsoft.com/office/drawing/2014/main" xmlns="" id="{D9144506-224C-4F95-AFB3-57C2664B212B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15">
                <a:extLst>
                  <a:ext uri="{FF2B5EF4-FFF2-40B4-BE49-F238E27FC236}">
                    <a16:creationId xmlns:a16="http://schemas.microsoft.com/office/drawing/2014/main" xmlns="" id="{3532E899-EC6C-4BE9-9588-805258C62F98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5" name="object 16">
                <a:extLst>
                  <a:ext uri="{FF2B5EF4-FFF2-40B4-BE49-F238E27FC236}">
                    <a16:creationId xmlns:a16="http://schemas.microsoft.com/office/drawing/2014/main" xmlns="" id="{76086785-5C11-4211-B98C-4DF63FF9AEA0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6" name="object 17">
                <a:extLst>
                  <a:ext uri="{FF2B5EF4-FFF2-40B4-BE49-F238E27FC236}">
                    <a16:creationId xmlns:a16="http://schemas.microsoft.com/office/drawing/2014/main" xmlns="" id="{4FF9D0E4-2D67-48A6-BDF7-6408E1F4BB62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7" name="object 18">
                <a:extLst>
                  <a:ext uri="{FF2B5EF4-FFF2-40B4-BE49-F238E27FC236}">
                    <a16:creationId xmlns:a16="http://schemas.microsoft.com/office/drawing/2014/main" xmlns="" id="{32C9C685-3A62-4471-97C4-CF8EFED5B96C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8" name="object 19">
                <a:extLst>
                  <a:ext uri="{FF2B5EF4-FFF2-40B4-BE49-F238E27FC236}">
                    <a16:creationId xmlns:a16="http://schemas.microsoft.com/office/drawing/2014/main" xmlns="" id="{94242B4B-D012-462C-8AF1-B24FDE4F576B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9" name="object 20">
                <a:extLst>
                  <a:ext uri="{FF2B5EF4-FFF2-40B4-BE49-F238E27FC236}">
                    <a16:creationId xmlns:a16="http://schemas.microsoft.com/office/drawing/2014/main" xmlns="" id="{486A2108-071A-4D06-8A2D-34DBD1180E82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60" name="object 21">
                <a:extLst>
                  <a:ext uri="{FF2B5EF4-FFF2-40B4-BE49-F238E27FC236}">
                    <a16:creationId xmlns:a16="http://schemas.microsoft.com/office/drawing/2014/main" xmlns="" id="{1702D01D-36AF-4ED6-8E71-565DB100B859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2">
                <a:extLst>
                  <a:ext uri="{FF2B5EF4-FFF2-40B4-BE49-F238E27FC236}">
                    <a16:creationId xmlns:a16="http://schemas.microsoft.com/office/drawing/2014/main" xmlns="" id="{31DFB9DA-8FBB-49DE-8B35-65D1712AE394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23">
                <a:extLst>
                  <a:ext uri="{FF2B5EF4-FFF2-40B4-BE49-F238E27FC236}">
                    <a16:creationId xmlns:a16="http://schemas.microsoft.com/office/drawing/2014/main" xmlns="" id="{B209A20B-16ED-40ED-838A-241EBE5D2846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3" name="object 24">
                <a:extLst>
                  <a:ext uri="{FF2B5EF4-FFF2-40B4-BE49-F238E27FC236}">
                    <a16:creationId xmlns:a16="http://schemas.microsoft.com/office/drawing/2014/main" xmlns="" id="{72EB5874-615C-4AA1-9AD7-ABD6D2086B91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4" name="object 25">
                <a:extLst>
                  <a:ext uri="{FF2B5EF4-FFF2-40B4-BE49-F238E27FC236}">
                    <a16:creationId xmlns:a16="http://schemas.microsoft.com/office/drawing/2014/main" xmlns="" id="{C6E2D66D-3DA7-419E-BA02-D8DF4B552173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5" name="object 26">
                <a:extLst>
                  <a:ext uri="{FF2B5EF4-FFF2-40B4-BE49-F238E27FC236}">
                    <a16:creationId xmlns:a16="http://schemas.microsoft.com/office/drawing/2014/main" xmlns="" id="{946B9D23-3802-4F2E-BDD5-D54B5281E60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6" name="object 27">
                <a:extLst>
                  <a:ext uri="{FF2B5EF4-FFF2-40B4-BE49-F238E27FC236}">
                    <a16:creationId xmlns:a16="http://schemas.microsoft.com/office/drawing/2014/main" xmlns="" id="{551BAE26-B13E-4EE6-B1F1-E990402E135A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7" name="object 28">
                <a:extLst>
                  <a:ext uri="{FF2B5EF4-FFF2-40B4-BE49-F238E27FC236}">
                    <a16:creationId xmlns:a16="http://schemas.microsoft.com/office/drawing/2014/main" xmlns="" id="{709FE186-1924-4FF3-A78E-43ABAE20BFB3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8" name="object 29">
                <a:extLst>
                  <a:ext uri="{FF2B5EF4-FFF2-40B4-BE49-F238E27FC236}">
                    <a16:creationId xmlns:a16="http://schemas.microsoft.com/office/drawing/2014/main" xmlns="" id="{B2B7C8CC-807E-47E4-96EB-DB9BDBDFF8E0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0">
                <a:extLst>
                  <a:ext uri="{FF2B5EF4-FFF2-40B4-BE49-F238E27FC236}">
                    <a16:creationId xmlns:a16="http://schemas.microsoft.com/office/drawing/2014/main" xmlns="" id="{A27728A5-FAD9-4C69-B394-3936F6F6B900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0" name="object 31">
                <a:extLst>
                  <a:ext uri="{FF2B5EF4-FFF2-40B4-BE49-F238E27FC236}">
                    <a16:creationId xmlns:a16="http://schemas.microsoft.com/office/drawing/2014/main" xmlns="" id="{A79D350E-48B3-413C-B0BD-B205A382FFCF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1" name="object 32">
                <a:extLst>
                  <a:ext uri="{FF2B5EF4-FFF2-40B4-BE49-F238E27FC236}">
                    <a16:creationId xmlns:a16="http://schemas.microsoft.com/office/drawing/2014/main" xmlns="" id="{DAB956BE-407A-48CF-B68C-7F1FFB93E6C5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2" name="object 33">
                <a:extLst>
                  <a:ext uri="{FF2B5EF4-FFF2-40B4-BE49-F238E27FC236}">
                    <a16:creationId xmlns:a16="http://schemas.microsoft.com/office/drawing/2014/main" xmlns="" id="{EF2F50C5-9924-45D2-9394-A1E9AA31F12C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2" name="object 34">
              <a:extLst>
                <a:ext uri="{FF2B5EF4-FFF2-40B4-BE49-F238E27FC236}">
                  <a16:creationId xmlns:a16="http://schemas.microsoft.com/office/drawing/2014/main" xmlns="" id="{65975389-CB50-4CE9-A9A3-4CFB67FCFD51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bject 34">
              <a:extLst>
                <a:ext uri="{FF2B5EF4-FFF2-40B4-BE49-F238E27FC236}">
                  <a16:creationId xmlns:a16="http://schemas.microsoft.com/office/drawing/2014/main" xmlns="" id="{AE11DD84-B1C9-4ED6-8AB4-23F9CCA5EBE0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204" y="362864"/>
            <a:ext cx="336894" cy="495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Объект 2"/>
          <p:cNvSpPr txBox="1">
            <a:spLocks/>
          </p:cNvSpPr>
          <p:nvPr/>
        </p:nvSpPr>
        <p:spPr>
          <a:xfrm>
            <a:off x="742950" y="145788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Согласно долгосрочному плану развития (ДПР) Алексеевского района до 2030 года основными целями развития района определены: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1.Сохранить численность населения района до 2030 года на уровне – 9852 чел.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2.Количество созданных новых рабочих мест – 110 ед.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3.Привести в нормативное состояние здания образовательных учреждений – 6 ед.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Привести в нормативное состояние здания культурных учреждений  - 6 ед.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 Строительство модульных </a:t>
            </a:r>
            <a:r>
              <a:rPr kumimoji="0" lang="ru-RU" sz="3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ФАПов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– 9 ед.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6.Капитальный ремонт ОВОП – 3 ед.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7. Реконструкция водопроводных сетей – 3,65 км.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8. Реконструкция водонапорных башен – 3 ед.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9.Капитальный ремонт тепловых сетей – 10,664 км.</a:t>
            </a:r>
            <a:endParaRPr kumimoji="0" lang="ru-RU" sz="3200" b="0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План реализации ДПР  - 31 объект на сумму 755,0 млн. руб.: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Культура – 5 объектов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Образование – 5 объектов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Здравоохранение – 12 объектов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ЖКХ – 9 объектов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913" y="3051211"/>
            <a:ext cx="2453531" cy="732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913" y="4500113"/>
            <a:ext cx="2458811" cy="73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0682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ИНДИКАТОРЫ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РЕАЛИЗАЦИИ СТРАТЕГИИ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24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5E5B2141-6AA7-43EB-9320-2EB648F0B05C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0" name="object 6">
              <a:extLst>
                <a:ext uri="{FF2B5EF4-FFF2-40B4-BE49-F238E27FC236}">
                  <a16:creationId xmlns:a16="http://schemas.microsoft.com/office/drawing/2014/main" xmlns="" id="{A02AE7EF-D8C3-403A-8EFE-5EA17EF5EF99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5" name="object 7">
                <a:extLst>
                  <a:ext uri="{FF2B5EF4-FFF2-40B4-BE49-F238E27FC236}">
                    <a16:creationId xmlns:a16="http://schemas.microsoft.com/office/drawing/2014/main" xmlns="" id="{30BF88DA-A3F1-4117-8714-0709764E68E5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6" name="object 8">
                <a:extLst>
                  <a:ext uri="{FF2B5EF4-FFF2-40B4-BE49-F238E27FC236}">
                    <a16:creationId xmlns:a16="http://schemas.microsoft.com/office/drawing/2014/main" xmlns="" id="{71F075B1-4CC7-4B16-909F-FD43E7870C73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7" name="object 9">
                <a:extLst>
                  <a:ext uri="{FF2B5EF4-FFF2-40B4-BE49-F238E27FC236}">
                    <a16:creationId xmlns:a16="http://schemas.microsoft.com/office/drawing/2014/main" xmlns="" id="{9E3A57B4-B536-4864-8831-76DE3AC73A10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10">
                <a:extLst>
                  <a:ext uri="{FF2B5EF4-FFF2-40B4-BE49-F238E27FC236}">
                    <a16:creationId xmlns:a16="http://schemas.microsoft.com/office/drawing/2014/main" xmlns="" id="{1783A861-BEE6-42A5-8C8E-CF5FDE4AA422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1">
                <a:extLst>
                  <a:ext uri="{FF2B5EF4-FFF2-40B4-BE49-F238E27FC236}">
                    <a16:creationId xmlns:a16="http://schemas.microsoft.com/office/drawing/2014/main" xmlns="" id="{DAD3080F-B38B-4290-82C8-241D8667632B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0" name="object 12">
                <a:extLst>
                  <a:ext uri="{FF2B5EF4-FFF2-40B4-BE49-F238E27FC236}">
                    <a16:creationId xmlns:a16="http://schemas.microsoft.com/office/drawing/2014/main" xmlns="" id="{D6D8941E-671C-4BB5-9C7E-1BD47FB3653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1" name="object 13">
                <a:extLst>
                  <a:ext uri="{FF2B5EF4-FFF2-40B4-BE49-F238E27FC236}">
                    <a16:creationId xmlns:a16="http://schemas.microsoft.com/office/drawing/2014/main" xmlns="" id="{D2E1B8E0-9F21-4B5E-8DCD-07514C8E27E2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2" name="object 14">
                <a:extLst>
                  <a:ext uri="{FF2B5EF4-FFF2-40B4-BE49-F238E27FC236}">
                    <a16:creationId xmlns:a16="http://schemas.microsoft.com/office/drawing/2014/main" xmlns="" id="{ABEA99DD-66A9-4D98-B6C1-C841F2D9797B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5">
                <a:extLst>
                  <a:ext uri="{FF2B5EF4-FFF2-40B4-BE49-F238E27FC236}">
                    <a16:creationId xmlns:a16="http://schemas.microsoft.com/office/drawing/2014/main" xmlns="" id="{E42F3896-4487-4B53-905F-9A73ACA5B515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4" name="object 16">
                <a:extLst>
                  <a:ext uri="{FF2B5EF4-FFF2-40B4-BE49-F238E27FC236}">
                    <a16:creationId xmlns:a16="http://schemas.microsoft.com/office/drawing/2014/main" xmlns="" id="{2F0A9C46-CD39-4D8E-9D55-7E7EE50C4F7A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5" name="object 17">
                <a:extLst>
                  <a:ext uri="{FF2B5EF4-FFF2-40B4-BE49-F238E27FC236}">
                    <a16:creationId xmlns:a16="http://schemas.microsoft.com/office/drawing/2014/main" xmlns="" id="{CEADAD12-0CA6-473D-A4E8-BCB8622BE1DC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6" name="object 18">
                <a:extLst>
                  <a:ext uri="{FF2B5EF4-FFF2-40B4-BE49-F238E27FC236}">
                    <a16:creationId xmlns:a16="http://schemas.microsoft.com/office/drawing/2014/main" xmlns="" id="{D29A8EE0-4DBE-48F9-BBAD-8C6DDCE29592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7" name="object 19">
                <a:extLst>
                  <a:ext uri="{FF2B5EF4-FFF2-40B4-BE49-F238E27FC236}">
                    <a16:creationId xmlns:a16="http://schemas.microsoft.com/office/drawing/2014/main" xmlns="" id="{D9572E5F-FB56-42CE-A4E1-4A127A7127E9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8" name="object 20">
                <a:extLst>
                  <a:ext uri="{FF2B5EF4-FFF2-40B4-BE49-F238E27FC236}">
                    <a16:creationId xmlns:a16="http://schemas.microsoft.com/office/drawing/2014/main" xmlns="" id="{85AE890C-0C66-4507-B64B-831DF4E21589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59" name="object 21">
                <a:extLst>
                  <a:ext uri="{FF2B5EF4-FFF2-40B4-BE49-F238E27FC236}">
                    <a16:creationId xmlns:a16="http://schemas.microsoft.com/office/drawing/2014/main" xmlns="" id="{716F3780-9EAA-47F1-A564-3E4275BEB4FF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2">
                <a:extLst>
                  <a:ext uri="{FF2B5EF4-FFF2-40B4-BE49-F238E27FC236}">
                    <a16:creationId xmlns:a16="http://schemas.microsoft.com/office/drawing/2014/main" xmlns="" id="{C521BC77-79DC-4B72-B2D6-7FDD52EAC7D1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3">
                <a:extLst>
                  <a:ext uri="{FF2B5EF4-FFF2-40B4-BE49-F238E27FC236}">
                    <a16:creationId xmlns:a16="http://schemas.microsoft.com/office/drawing/2014/main" xmlns="" id="{1A81DC79-5A9B-410E-A604-6FC0695E2CBB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2" name="object 24">
                <a:extLst>
                  <a:ext uri="{FF2B5EF4-FFF2-40B4-BE49-F238E27FC236}">
                    <a16:creationId xmlns:a16="http://schemas.microsoft.com/office/drawing/2014/main" xmlns="" id="{B01AB980-C249-4960-A8C4-990088CB22E7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3" name="object 25">
                <a:extLst>
                  <a:ext uri="{FF2B5EF4-FFF2-40B4-BE49-F238E27FC236}">
                    <a16:creationId xmlns:a16="http://schemas.microsoft.com/office/drawing/2014/main" xmlns="" id="{218834AC-09D1-4100-8898-D0B5AA34E2E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4" name="object 26">
                <a:extLst>
                  <a:ext uri="{FF2B5EF4-FFF2-40B4-BE49-F238E27FC236}">
                    <a16:creationId xmlns:a16="http://schemas.microsoft.com/office/drawing/2014/main" xmlns="" id="{07797B3E-DDCE-478C-BC39-74344EAEF383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5" name="object 27">
                <a:extLst>
                  <a:ext uri="{FF2B5EF4-FFF2-40B4-BE49-F238E27FC236}">
                    <a16:creationId xmlns:a16="http://schemas.microsoft.com/office/drawing/2014/main" xmlns="" id="{F68873F7-3D4E-454F-887D-9950350EDEF3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6" name="object 28">
                <a:extLst>
                  <a:ext uri="{FF2B5EF4-FFF2-40B4-BE49-F238E27FC236}">
                    <a16:creationId xmlns:a16="http://schemas.microsoft.com/office/drawing/2014/main" xmlns="" id="{7C541704-FE23-46EF-9801-A9BDADACB611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7" name="object 29">
                <a:extLst>
                  <a:ext uri="{FF2B5EF4-FFF2-40B4-BE49-F238E27FC236}">
                    <a16:creationId xmlns:a16="http://schemas.microsoft.com/office/drawing/2014/main" xmlns="" id="{146ACDC1-7FA3-4B3C-AE6B-D4551F904DD2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0">
                <a:extLst>
                  <a:ext uri="{FF2B5EF4-FFF2-40B4-BE49-F238E27FC236}">
                    <a16:creationId xmlns:a16="http://schemas.microsoft.com/office/drawing/2014/main" xmlns="" id="{826F84E6-0CEB-47B4-BA56-4D35FEBF1EE1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1">
                <a:extLst>
                  <a:ext uri="{FF2B5EF4-FFF2-40B4-BE49-F238E27FC236}">
                    <a16:creationId xmlns:a16="http://schemas.microsoft.com/office/drawing/2014/main" xmlns="" id="{8977199A-1731-4AF0-B4F2-AF7DD221CFFF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0" name="object 32">
                <a:extLst>
                  <a:ext uri="{FF2B5EF4-FFF2-40B4-BE49-F238E27FC236}">
                    <a16:creationId xmlns:a16="http://schemas.microsoft.com/office/drawing/2014/main" xmlns="" id="{97271F9B-F824-4196-81C0-EA4E07CC2E2B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1" name="object 33">
                <a:extLst>
                  <a:ext uri="{FF2B5EF4-FFF2-40B4-BE49-F238E27FC236}">
                    <a16:creationId xmlns:a16="http://schemas.microsoft.com/office/drawing/2014/main" xmlns="" id="{1BB502BA-67E5-418C-82AF-34F473242670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xmlns="" id="{3CC8F11D-F722-439A-A4E1-22DE88AE35F7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bject 34">
              <a:extLst>
                <a:ext uri="{FF2B5EF4-FFF2-40B4-BE49-F238E27FC236}">
                  <a16:creationId xmlns:a16="http://schemas.microsoft.com/office/drawing/2014/main" xmlns="" id="{DEC23A4B-CF59-4CA0-9A89-366384F2B146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964" y="366739"/>
            <a:ext cx="380280" cy="55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Заголовок 1"/>
          <p:cNvSpPr txBox="1">
            <a:spLocks/>
          </p:cNvSpPr>
          <p:nvPr/>
        </p:nvSpPr>
        <p:spPr>
          <a:xfrm>
            <a:off x="1050705" y="1278501"/>
            <a:ext cx="10583401" cy="64827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/>
              <a:t>Показатели реализации инвестиционной стратегии муниципального района Алексеевский</a:t>
            </a:r>
            <a:endParaRPr lang="ru-RU" sz="1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3214688"/>
            <a:ext cx="12382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136" y="1926772"/>
            <a:ext cx="10064649" cy="3160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9668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object 2">
            <a:extLst>
              <a:ext uri="{FF2B5EF4-FFF2-40B4-BE49-F238E27FC236}">
                <a16:creationId xmlns:a16="http://schemas.microsoft.com/office/drawing/2014/main" xmlns="" id="{20D93F1C-99F9-34DC-C93C-DE3488EF2FA4}"/>
              </a:ext>
            </a:extLst>
          </p:cNvPr>
          <p:cNvGrpSpPr/>
          <p:nvPr/>
        </p:nvGrpSpPr>
        <p:grpSpPr>
          <a:xfrm>
            <a:off x="7278099" y="339279"/>
            <a:ext cx="4914265" cy="5990590"/>
            <a:chOff x="7278099" y="496442"/>
            <a:chExt cx="4914265" cy="5990590"/>
          </a:xfrm>
        </p:grpSpPr>
        <p:pic>
          <p:nvPicPr>
            <p:cNvPr id="113" name="object 3">
              <a:extLst>
                <a:ext uri="{FF2B5EF4-FFF2-40B4-BE49-F238E27FC236}">
                  <a16:creationId xmlns:a16="http://schemas.microsoft.com/office/drawing/2014/main" xmlns="" id="{6283D8BC-82D4-B8A2-1D93-984835ED86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114" name="object 4">
              <a:extLst>
                <a:ext uri="{FF2B5EF4-FFF2-40B4-BE49-F238E27FC236}">
                  <a16:creationId xmlns:a16="http://schemas.microsoft.com/office/drawing/2014/main" xmlns="" id="{A6A45A6B-BF87-7B05-C16A-53467DCAC3D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37" name="object 35">
            <a:extLst>
              <a:ext uri="{FF2B5EF4-FFF2-40B4-BE49-F238E27FC236}">
                <a16:creationId xmlns:a16="http://schemas.microsoft.com/office/drawing/2014/main" xmlns="" id="{9BD17555-308E-CBDD-8812-C263B0DFF0AF}"/>
              </a:ext>
            </a:extLst>
          </p:cNvPr>
          <p:cNvSpPr txBox="1">
            <a:spLocks/>
          </p:cNvSpPr>
          <p:nvPr/>
        </p:nvSpPr>
        <p:spPr>
          <a:xfrm>
            <a:off x="544747" y="3711640"/>
            <a:ext cx="8046803" cy="1118896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l">
              <a:lnSpc>
                <a:spcPct val="100000"/>
              </a:lnSpc>
              <a:spcBef>
                <a:spcPts val="1045"/>
              </a:spcBef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МЕХАНИЗМ РЕАЛИЗАЦИИ СТРАТЕГИИ ИНВЕСТИЦИОННОГО РАЗВИТИЯ</a:t>
            </a:r>
          </a:p>
        </p:txBody>
      </p:sp>
      <p:sp>
        <p:nvSpPr>
          <p:cNvPr id="38" name="object 36">
            <a:extLst>
              <a:ext uri="{FF2B5EF4-FFF2-40B4-BE49-F238E27FC236}">
                <a16:creationId xmlns:a16="http://schemas.microsoft.com/office/drawing/2014/main" xmlns="" id="{FD355094-F80B-521A-5D90-116E45545642}"/>
              </a:ext>
            </a:extLst>
          </p:cNvPr>
          <p:cNvSpPr/>
          <p:nvPr/>
        </p:nvSpPr>
        <p:spPr>
          <a:xfrm>
            <a:off x="589503" y="3277888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6">
            <a:extLst>
              <a:ext uri="{FF2B5EF4-FFF2-40B4-BE49-F238E27FC236}">
                <a16:creationId xmlns:a16="http://schemas.microsoft.com/office/drawing/2014/main" xmlns="" id="{B36DE6F5-F4C7-DBAF-3AF7-F37BE77EBE7B}"/>
              </a:ext>
            </a:extLst>
          </p:cNvPr>
          <p:cNvGrpSpPr/>
          <p:nvPr/>
        </p:nvGrpSpPr>
        <p:grpSpPr>
          <a:xfrm>
            <a:off x="589503" y="606691"/>
            <a:ext cx="629285" cy="688340"/>
            <a:chOff x="2228689" y="511439"/>
            <a:chExt cx="629285" cy="688340"/>
          </a:xfrm>
        </p:grpSpPr>
        <p:pic>
          <p:nvPicPr>
            <p:cNvPr id="45" name="object 7">
              <a:extLst>
                <a:ext uri="{FF2B5EF4-FFF2-40B4-BE49-F238E27FC236}">
                  <a16:creationId xmlns:a16="http://schemas.microsoft.com/office/drawing/2014/main" xmlns="" id="{1702486E-963B-9732-711B-2071DFB01B0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6" name="object 8">
              <a:extLst>
                <a:ext uri="{FF2B5EF4-FFF2-40B4-BE49-F238E27FC236}">
                  <a16:creationId xmlns:a16="http://schemas.microsoft.com/office/drawing/2014/main" xmlns="" id="{DAAE0CD0-66F3-489B-2E43-26581F61B93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47" name="object 9">
              <a:extLst>
                <a:ext uri="{FF2B5EF4-FFF2-40B4-BE49-F238E27FC236}">
                  <a16:creationId xmlns:a16="http://schemas.microsoft.com/office/drawing/2014/main" xmlns="" id="{685EC4EC-DA92-BEF6-D3F9-785BFDA1DC09}"/>
                </a:ext>
              </a:extLst>
            </p:cNvPr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0">
              <a:extLst>
                <a:ext uri="{FF2B5EF4-FFF2-40B4-BE49-F238E27FC236}">
                  <a16:creationId xmlns:a16="http://schemas.microsoft.com/office/drawing/2014/main" xmlns="" id="{6AA2FCD3-B31E-26E7-4999-F3A64DE41CC9}"/>
                </a:ext>
              </a:extLst>
            </p:cNvPr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1">
              <a:extLst>
                <a:ext uri="{FF2B5EF4-FFF2-40B4-BE49-F238E27FC236}">
                  <a16:creationId xmlns:a16="http://schemas.microsoft.com/office/drawing/2014/main" xmlns="" id="{4FC0ADAF-0FC6-17DB-DEB8-5BFF2AF9E1CC}"/>
                </a:ext>
              </a:extLst>
            </p:cNvPr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12">
              <a:extLst>
                <a:ext uri="{FF2B5EF4-FFF2-40B4-BE49-F238E27FC236}">
                  <a16:creationId xmlns:a16="http://schemas.microsoft.com/office/drawing/2014/main" xmlns="" id="{91A1521B-664A-8EC1-26EA-474B9407781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:a16="http://schemas.microsoft.com/office/drawing/2014/main" xmlns="" id="{EA1EB914-C4FB-BF18-AEB8-A8F4D9DAC33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:a16="http://schemas.microsoft.com/office/drawing/2014/main" xmlns="" id="{AB6A7C5D-EB82-5D0D-DD7B-6B74925EF2FF}"/>
                </a:ext>
              </a:extLst>
            </p:cNvPr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xmlns="" id="{23682C1E-2C52-0175-2D4A-026AAC8B45C1}"/>
                </a:ext>
              </a:extLst>
            </p:cNvPr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16">
              <a:extLst>
                <a:ext uri="{FF2B5EF4-FFF2-40B4-BE49-F238E27FC236}">
                  <a16:creationId xmlns:a16="http://schemas.microsoft.com/office/drawing/2014/main" xmlns="" id="{B1279B92-DA67-4134-AE0C-BE0AD32F19B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55" name="object 17">
              <a:extLst>
                <a:ext uri="{FF2B5EF4-FFF2-40B4-BE49-F238E27FC236}">
                  <a16:creationId xmlns:a16="http://schemas.microsoft.com/office/drawing/2014/main" xmlns="" id="{65906B94-1389-1DDF-92A0-89B936BC64C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56" name="object 18">
              <a:extLst>
                <a:ext uri="{FF2B5EF4-FFF2-40B4-BE49-F238E27FC236}">
                  <a16:creationId xmlns:a16="http://schemas.microsoft.com/office/drawing/2014/main" xmlns="" id="{DB07808D-52F8-8DE5-2CC5-5D20B395F14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57" name="object 19">
              <a:extLst>
                <a:ext uri="{FF2B5EF4-FFF2-40B4-BE49-F238E27FC236}">
                  <a16:creationId xmlns:a16="http://schemas.microsoft.com/office/drawing/2014/main" xmlns="" id="{988CA873-70EC-665C-CA14-E0B296352E0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58" name="object 20">
              <a:extLst>
                <a:ext uri="{FF2B5EF4-FFF2-40B4-BE49-F238E27FC236}">
                  <a16:creationId xmlns:a16="http://schemas.microsoft.com/office/drawing/2014/main" xmlns="" id="{CD0743B2-511B-80D0-BBEB-6A1DEB1A56B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59" name="object 21">
              <a:extLst>
                <a:ext uri="{FF2B5EF4-FFF2-40B4-BE49-F238E27FC236}">
                  <a16:creationId xmlns:a16="http://schemas.microsoft.com/office/drawing/2014/main" xmlns="" id="{5B803722-519C-A1DA-0FA1-23EE423F21FA}"/>
                </a:ext>
              </a:extLst>
            </p:cNvPr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2">
              <a:extLst>
                <a:ext uri="{FF2B5EF4-FFF2-40B4-BE49-F238E27FC236}">
                  <a16:creationId xmlns:a16="http://schemas.microsoft.com/office/drawing/2014/main" xmlns="" id="{E31DAF71-99E7-3FD4-A02A-804849FF0747}"/>
                </a:ext>
              </a:extLst>
            </p:cNvPr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23">
              <a:extLst>
                <a:ext uri="{FF2B5EF4-FFF2-40B4-BE49-F238E27FC236}">
                  <a16:creationId xmlns:a16="http://schemas.microsoft.com/office/drawing/2014/main" xmlns="" id="{65315CAE-6486-E01F-34F2-BBF485F0B198}"/>
                </a:ext>
              </a:extLst>
            </p:cNvPr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24">
              <a:extLst>
                <a:ext uri="{FF2B5EF4-FFF2-40B4-BE49-F238E27FC236}">
                  <a16:creationId xmlns:a16="http://schemas.microsoft.com/office/drawing/2014/main" xmlns="" id="{D3552C64-1139-28E3-92E7-6189A72BAF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63" name="object 25">
              <a:extLst>
                <a:ext uri="{FF2B5EF4-FFF2-40B4-BE49-F238E27FC236}">
                  <a16:creationId xmlns:a16="http://schemas.microsoft.com/office/drawing/2014/main" xmlns="" id="{0F89AB17-071C-6813-4291-8907B6A2378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64" name="object 26">
              <a:extLst>
                <a:ext uri="{FF2B5EF4-FFF2-40B4-BE49-F238E27FC236}">
                  <a16:creationId xmlns:a16="http://schemas.microsoft.com/office/drawing/2014/main" xmlns="" id="{7B755C44-24A4-2F1A-DEFA-BFE11D40B7F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65" name="object 27">
              <a:extLst>
                <a:ext uri="{FF2B5EF4-FFF2-40B4-BE49-F238E27FC236}">
                  <a16:creationId xmlns:a16="http://schemas.microsoft.com/office/drawing/2014/main" xmlns="" id="{8327032A-DB51-7C9D-EFC4-9385B216F20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66" name="object 28">
              <a:extLst>
                <a:ext uri="{FF2B5EF4-FFF2-40B4-BE49-F238E27FC236}">
                  <a16:creationId xmlns:a16="http://schemas.microsoft.com/office/drawing/2014/main" xmlns="" id="{B5047B7F-4A50-D8D3-FDD4-09CC6A68DF6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67" name="object 29">
              <a:extLst>
                <a:ext uri="{FF2B5EF4-FFF2-40B4-BE49-F238E27FC236}">
                  <a16:creationId xmlns:a16="http://schemas.microsoft.com/office/drawing/2014/main" xmlns="" id="{5B908974-2305-AE19-CA41-B8561C41DC61}"/>
                </a:ext>
              </a:extLst>
            </p:cNvPr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30">
              <a:extLst>
                <a:ext uri="{FF2B5EF4-FFF2-40B4-BE49-F238E27FC236}">
                  <a16:creationId xmlns:a16="http://schemas.microsoft.com/office/drawing/2014/main" xmlns="" id="{3B4EA6B9-0C1D-5220-05CC-4393F95AFCE8}"/>
                </a:ext>
              </a:extLst>
            </p:cNvPr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31">
              <a:extLst>
                <a:ext uri="{FF2B5EF4-FFF2-40B4-BE49-F238E27FC236}">
                  <a16:creationId xmlns:a16="http://schemas.microsoft.com/office/drawing/2014/main" xmlns="" id="{29599B90-AD0E-CB89-6289-1B2DA3B2CC9A}"/>
                </a:ext>
              </a:extLst>
            </p:cNvPr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32">
              <a:extLst>
                <a:ext uri="{FF2B5EF4-FFF2-40B4-BE49-F238E27FC236}">
                  <a16:creationId xmlns:a16="http://schemas.microsoft.com/office/drawing/2014/main" xmlns="" id="{C0761E03-75D8-D6A6-8D00-584FE44B48D6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71" name="object 33">
              <a:extLst>
                <a:ext uri="{FF2B5EF4-FFF2-40B4-BE49-F238E27FC236}">
                  <a16:creationId xmlns:a16="http://schemas.microsoft.com/office/drawing/2014/main" xmlns="" id="{096F8F6A-F2C2-C0FF-D925-164007B8301E}"/>
                </a:ext>
              </a:extLst>
            </p:cNvPr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34">
            <a:extLst>
              <a:ext uri="{FF2B5EF4-FFF2-40B4-BE49-F238E27FC236}">
                <a16:creationId xmlns:a16="http://schemas.microsoft.com/office/drawing/2014/main" xmlns="" id="{557AAE29-8554-943A-F4C2-0FE574F12907}"/>
              </a:ext>
            </a:extLst>
          </p:cNvPr>
          <p:cNvSpPr txBox="1"/>
          <p:nvPr/>
        </p:nvSpPr>
        <p:spPr>
          <a:xfrm>
            <a:off x="1367140" y="737089"/>
            <a:ext cx="2285697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  <a:r>
              <a:rPr sz="1200" spc="13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инвестиций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</a:t>
            </a:r>
            <a:r>
              <a:rPr sz="1200" spc="10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51">
            <a:extLst>
              <a:ext uri="{FF2B5EF4-FFF2-40B4-BE49-F238E27FC236}">
                <a16:creationId xmlns:a16="http://schemas.microsoft.com/office/drawing/2014/main" xmlns="" id="{F1B5EF97-3A59-FD47-003D-9FC05246A362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25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BD8904C9-1468-2D43-6B20-F4A2177E4883}"/>
              </a:ext>
            </a:extLst>
          </p:cNvPr>
          <p:cNvSpPr/>
          <p:nvPr/>
        </p:nvSpPr>
        <p:spPr>
          <a:xfrm flipV="1">
            <a:off x="589502" y="6510213"/>
            <a:ext cx="11157997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4">
            <a:extLst>
              <a:ext uri="{FF2B5EF4-FFF2-40B4-BE49-F238E27FC236}">
                <a16:creationId xmlns:a16="http://schemas.microsoft.com/office/drawing/2014/main" xmlns="" id="{F6E7C2F2-77BD-4940-919E-6C6E6CD41EA6}"/>
              </a:ext>
            </a:extLst>
          </p:cNvPr>
          <p:cNvSpPr txBox="1"/>
          <p:nvPr/>
        </p:nvSpPr>
        <p:spPr>
          <a:xfrm>
            <a:off x="1618979" y="2015336"/>
            <a:ext cx="2285697" cy="398186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12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район Алексеевский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00" y="1891372"/>
            <a:ext cx="43973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5273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331674" y="1214337"/>
            <a:ext cx="11557635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331674" y="6510214"/>
            <a:ext cx="11415826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318975" y="149574"/>
            <a:ext cx="8748825" cy="94481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ts val="3400"/>
              </a:lnSpc>
              <a:spcBef>
                <a:spcPts val="780"/>
              </a:spcBef>
            </a:pP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МЕРОПРИЯТИЙ</a:t>
            </a:r>
            <a:b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РЕАЛИЗАЦИИ СТРАТЕГИИ </a:t>
            </a:r>
            <a:endParaRPr lang="ru-RU" sz="28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11831638" y="6444981"/>
            <a:ext cx="28115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26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0D910379-9DEE-4543-B311-8ACA7F4A0334}"/>
              </a:ext>
            </a:extLst>
          </p:cNvPr>
          <p:cNvSpPr txBox="1"/>
          <p:nvPr/>
        </p:nvSpPr>
        <p:spPr>
          <a:xfrm>
            <a:off x="318975" y="1533546"/>
            <a:ext cx="11428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 smtClean="0"/>
          </a:p>
          <a:p>
            <a:endParaRPr lang="ru-RU" i="1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ADA7C2AC-7A29-4849-A9A7-9AA83A59AF97}"/>
              </a:ext>
            </a:extLst>
          </p:cNvPr>
          <p:cNvGrpSpPr/>
          <p:nvPr/>
        </p:nvGrpSpPr>
        <p:grpSpPr>
          <a:xfrm>
            <a:off x="7528468" y="349323"/>
            <a:ext cx="4525599" cy="496678"/>
            <a:chOff x="7528468" y="349323"/>
            <a:chExt cx="4525599" cy="496678"/>
          </a:xfrm>
        </p:grpSpPr>
        <p:grpSp>
          <p:nvGrpSpPr>
            <p:cNvPr id="40" name="object 6">
              <a:extLst>
                <a:ext uri="{FF2B5EF4-FFF2-40B4-BE49-F238E27FC236}">
                  <a16:creationId xmlns:a16="http://schemas.microsoft.com/office/drawing/2014/main" xmlns="" id="{7D3A3886-7995-49F1-B379-13D0DB4458EB}"/>
                </a:ext>
              </a:extLst>
            </p:cNvPr>
            <p:cNvGrpSpPr/>
            <p:nvPr/>
          </p:nvGrpSpPr>
          <p:grpSpPr>
            <a:xfrm>
              <a:off x="7528468" y="349323"/>
              <a:ext cx="453609" cy="496678"/>
              <a:chOff x="2228688" y="511439"/>
              <a:chExt cx="628942" cy="688658"/>
            </a:xfrm>
          </p:grpSpPr>
          <p:pic>
            <p:nvPicPr>
              <p:cNvPr id="45" name="object 7">
                <a:extLst>
                  <a:ext uri="{FF2B5EF4-FFF2-40B4-BE49-F238E27FC236}">
                    <a16:creationId xmlns:a16="http://schemas.microsoft.com/office/drawing/2014/main" xmlns="" id="{56D9674F-C071-4699-BBE9-A84D286CB8A8}"/>
                  </a:ext>
                </a:extLst>
              </p:cNvPr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2386669" y="511439"/>
                <a:ext cx="313690" cy="572700"/>
              </a:xfrm>
              <a:prstGeom prst="rect">
                <a:avLst/>
              </a:prstGeom>
            </p:spPr>
          </p:pic>
          <p:pic>
            <p:nvPicPr>
              <p:cNvPr id="46" name="object 8">
                <a:extLst>
                  <a:ext uri="{FF2B5EF4-FFF2-40B4-BE49-F238E27FC236}">
                    <a16:creationId xmlns:a16="http://schemas.microsoft.com/office/drawing/2014/main" xmlns="" id="{1DFEA3EE-6784-4BBA-A3CC-25AB16AF095A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19120" y="693369"/>
                <a:ext cx="33845" cy="6921"/>
              </a:xfrm>
              <a:prstGeom prst="rect">
                <a:avLst/>
              </a:prstGeom>
            </p:spPr>
          </p:pic>
          <p:sp>
            <p:nvSpPr>
              <p:cNvPr id="47" name="object 9">
                <a:extLst>
                  <a:ext uri="{FF2B5EF4-FFF2-40B4-BE49-F238E27FC236}">
                    <a16:creationId xmlns:a16="http://schemas.microsoft.com/office/drawing/2014/main" xmlns="" id="{9855DDC2-7555-4D09-B1D2-644ABCF4EAB5}"/>
                  </a:ext>
                </a:extLst>
              </p:cNvPr>
              <p:cNvSpPr/>
              <p:nvPr/>
            </p:nvSpPr>
            <p:spPr>
              <a:xfrm>
                <a:off x="2673055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22224" y="0"/>
                    </a:moveTo>
                    <a:lnTo>
                      <a:pt x="1435" y="14020"/>
                    </a:lnTo>
                    <a:lnTo>
                      <a:pt x="0" y="16992"/>
                    </a:lnTo>
                    <a:lnTo>
                      <a:pt x="304" y="17500"/>
                    </a:lnTo>
                    <a:lnTo>
                      <a:pt x="520" y="17792"/>
                    </a:lnTo>
                    <a:lnTo>
                      <a:pt x="8039" y="30454"/>
                    </a:lnTo>
                    <a:lnTo>
                      <a:pt x="18580" y="31203"/>
                    </a:lnTo>
                    <a:lnTo>
                      <a:pt x="25742" y="26377"/>
                    </a:lnTo>
                    <a:lnTo>
                      <a:pt x="34353" y="22898"/>
                    </a:lnTo>
                    <a:lnTo>
                      <a:pt x="37325" y="21755"/>
                    </a:lnTo>
                    <a:lnTo>
                      <a:pt x="36906" y="21717"/>
                    </a:lnTo>
                    <a:lnTo>
                      <a:pt x="35648" y="21399"/>
                    </a:lnTo>
                    <a:lnTo>
                      <a:pt x="33286" y="20459"/>
                    </a:lnTo>
                    <a:lnTo>
                      <a:pt x="22910" y="15824"/>
                    </a:lnTo>
                    <a:lnTo>
                      <a:pt x="23228" y="2387"/>
                    </a:lnTo>
                    <a:lnTo>
                      <a:pt x="23329" y="2082"/>
                    </a:lnTo>
                    <a:lnTo>
                      <a:pt x="23274" y="533"/>
                    </a:lnTo>
                    <a:lnTo>
                      <a:pt x="22948" y="177"/>
                    </a:lnTo>
                    <a:lnTo>
                      <a:pt x="22224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10">
                <a:extLst>
                  <a:ext uri="{FF2B5EF4-FFF2-40B4-BE49-F238E27FC236}">
                    <a16:creationId xmlns:a16="http://schemas.microsoft.com/office/drawing/2014/main" xmlns="" id="{2AE22EE5-68A0-4EEE-A898-848C38DF35DF}"/>
                  </a:ext>
                </a:extLst>
              </p:cNvPr>
              <p:cNvSpPr/>
              <p:nvPr/>
            </p:nvSpPr>
            <p:spPr>
              <a:xfrm>
                <a:off x="262125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419" y="48958"/>
                    </a:moveTo>
                    <a:lnTo>
                      <a:pt x="1054" y="49390"/>
                    </a:lnTo>
                    <a:lnTo>
                      <a:pt x="660" y="49987"/>
                    </a:lnTo>
                    <a:lnTo>
                      <a:pt x="0" y="51092"/>
                    </a:lnTo>
                    <a:lnTo>
                      <a:pt x="9737" y="55077"/>
                    </a:lnTo>
                    <a:lnTo>
                      <a:pt x="19010" y="55954"/>
                    </a:lnTo>
                    <a:lnTo>
                      <a:pt x="26080" y="55276"/>
                    </a:lnTo>
                    <a:lnTo>
                      <a:pt x="29034" y="54635"/>
                    </a:lnTo>
                    <a:lnTo>
                      <a:pt x="32582" y="53149"/>
                    </a:lnTo>
                    <a:lnTo>
                      <a:pt x="15398" y="53136"/>
                    </a:lnTo>
                    <a:lnTo>
                      <a:pt x="8928" y="53098"/>
                    </a:lnTo>
                    <a:lnTo>
                      <a:pt x="2481" y="48996"/>
                    </a:lnTo>
                    <a:lnTo>
                      <a:pt x="639" y="48983"/>
                    </a:lnTo>
                    <a:lnTo>
                      <a:pt x="419" y="48958"/>
                    </a:lnTo>
                    <a:close/>
                  </a:path>
                  <a:path w="99694" h="56515">
                    <a:moveTo>
                      <a:pt x="33993" y="52565"/>
                    </a:moveTo>
                    <a:lnTo>
                      <a:pt x="23088" y="52565"/>
                    </a:lnTo>
                    <a:lnTo>
                      <a:pt x="17627" y="53149"/>
                    </a:lnTo>
                    <a:lnTo>
                      <a:pt x="32582" y="53149"/>
                    </a:lnTo>
                    <a:lnTo>
                      <a:pt x="33993" y="52565"/>
                    </a:lnTo>
                    <a:close/>
                  </a:path>
                  <a:path w="99694" h="56515">
                    <a:moveTo>
                      <a:pt x="17749" y="53136"/>
                    </a:moveTo>
                    <a:close/>
                  </a:path>
                  <a:path w="99694" h="56515">
                    <a:moveTo>
                      <a:pt x="51828" y="0"/>
                    </a:moveTo>
                    <a:lnTo>
                      <a:pt x="50101" y="952"/>
                    </a:lnTo>
                    <a:lnTo>
                      <a:pt x="37906" y="4600"/>
                    </a:lnTo>
                    <a:lnTo>
                      <a:pt x="31548" y="7894"/>
                    </a:lnTo>
                    <a:lnTo>
                      <a:pt x="28964" y="12705"/>
                    </a:lnTo>
                    <a:lnTo>
                      <a:pt x="28092" y="20904"/>
                    </a:lnTo>
                    <a:lnTo>
                      <a:pt x="21497" y="35381"/>
                    </a:lnTo>
                    <a:lnTo>
                      <a:pt x="14197" y="43786"/>
                    </a:lnTo>
                    <a:lnTo>
                      <a:pt x="7427" y="47757"/>
                    </a:lnTo>
                    <a:lnTo>
                      <a:pt x="2425" y="48933"/>
                    </a:lnTo>
                    <a:lnTo>
                      <a:pt x="9524" y="53098"/>
                    </a:lnTo>
                    <a:lnTo>
                      <a:pt x="17749" y="53136"/>
                    </a:lnTo>
                    <a:lnTo>
                      <a:pt x="23088" y="52565"/>
                    </a:lnTo>
                    <a:lnTo>
                      <a:pt x="33993" y="52565"/>
                    </a:lnTo>
                    <a:lnTo>
                      <a:pt x="50520" y="31584"/>
                    </a:lnTo>
                    <a:lnTo>
                      <a:pt x="51059" y="29730"/>
                    </a:lnTo>
                    <a:lnTo>
                      <a:pt x="51625" y="28244"/>
                    </a:lnTo>
                    <a:lnTo>
                      <a:pt x="52053" y="28244"/>
                    </a:lnTo>
                    <a:lnTo>
                      <a:pt x="52933" y="26555"/>
                    </a:lnTo>
                    <a:lnTo>
                      <a:pt x="53884" y="23850"/>
                    </a:lnTo>
                    <a:lnTo>
                      <a:pt x="54038" y="23482"/>
                    </a:lnTo>
                    <a:lnTo>
                      <a:pt x="60439" y="13703"/>
                    </a:lnTo>
                    <a:lnTo>
                      <a:pt x="72389" y="11976"/>
                    </a:lnTo>
                    <a:lnTo>
                      <a:pt x="73926" y="11658"/>
                    </a:lnTo>
                    <a:lnTo>
                      <a:pt x="78730" y="11658"/>
                    </a:lnTo>
                    <a:lnTo>
                      <a:pt x="76551" y="9258"/>
                    </a:lnTo>
                    <a:lnTo>
                      <a:pt x="70281" y="9258"/>
                    </a:lnTo>
                    <a:lnTo>
                      <a:pt x="61252" y="6324"/>
                    </a:lnTo>
                    <a:lnTo>
                      <a:pt x="53873" y="1752"/>
                    </a:lnTo>
                    <a:lnTo>
                      <a:pt x="51828" y="0"/>
                    </a:lnTo>
                    <a:close/>
                  </a:path>
                  <a:path w="99694" h="56515">
                    <a:moveTo>
                      <a:pt x="1663" y="48475"/>
                    </a:moveTo>
                    <a:lnTo>
                      <a:pt x="1320" y="48983"/>
                    </a:lnTo>
                    <a:lnTo>
                      <a:pt x="749" y="48996"/>
                    </a:lnTo>
                    <a:lnTo>
                      <a:pt x="2481" y="48996"/>
                    </a:lnTo>
                    <a:lnTo>
                      <a:pt x="1663" y="48475"/>
                    </a:lnTo>
                    <a:close/>
                  </a:path>
                  <a:path w="99694" h="56515">
                    <a:moveTo>
                      <a:pt x="78730" y="11658"/>
                    </a:moveTo>
                    <a:lnTo>
                      <a:pt x="73926" y="11658"/>
                    </a:lnTo>
                    <a:lnTo>
                      <a:pt x="74739" y="11836"/>
                    </a:lnTo>
                    <a:lnTo>
                      <a:pt x="75323" y="12471"/>
                    </a:lnTo>
                    <a:lnTo>
                      <a:pt x="75222" y="13436"/>
                    </a:lnTo>
                    <a:lnTo>
                      <a:pt x="75031" y="14071"/>
                    </a:lnTo>
                    <a:lnTo>
                      <a:pt x="74688" y="28384"/>
                    </a:lnTo>
                    <a:lnTo>
                      <a:pt x="86537" y="32727"/>
                    </a:lnTo>
                    <a:lnTo>
                      <a:pt x="88823" y="33705"/>
                    </a:lnTo>
                    <a:lnTo>
                      <a:pt x="90919" y="33731"/>
                    </a:lnTo>
                    <a:lnTo>
                      <a:pt x="96164" y="31102"/>
                    </a:lnTo>
                    <a:lnTo>
                      <a:pt x="96296" y="30568"/>
                    </a:lnTo>
                    <a:lnTo>
                      <a:pt x="90373" y="30568"/>
                    </a:lnTo>
                    <a:lnTo>
                      <a:pt x="89179" y="30518"/>
                    </a:lnTo>
                    <a:lnTo>
                      <a:pt x="87600" y="29845"/>
                    </a:lnTo>
                    <a:lnTo>
                      <a:pt x="77812" y="26174"/>
                    </a:lnTo>
                    <a:lnTo>
                      <a:pt x="78029" y="17399"/>
                    </a:lnTo>
                    <a:lnTo>
                      <a:pt x="78041" y="14782"/>
                    </a:lnTo>
                    <a:lnTo>
                      <a:pt x="78892" y="11836"/>
                    </a:lnTo>
                    <a:lnTo>
                      <a:pt x="78730" y="11658"/>
                    </a:lnTo>
                    <a:close/>
                  </a:path>
                  <a:path w="99694" h="56515">
                    <a:moveTo>
                      <a:pt x="96856" y="17424"/>
                    </a:moveTo>
                    <a:lnTo>
                      <a:pt x="91503" y="17424"/>
                    </a:lnTo>
                    <a:lnTo>
                      <a:pt x="92990" y="17729"/>
                    </a:lnTo>
                    <a:lnTo>
                      <a:pt x="95453" y="20497"/>
                    </a:lnTo>
                    <a:lnTo>
                      <a:pt x="94825" y="23926"/>
                    </a:lnTo>
                    <a:lnTo>
                      <a:pt x="94699" y="24523"/>
                    </a:lnTo>
                    <a:lnTo>
                      <a:pt x="94340" y="25717"/>
                    </a:lnTo>
                    <a:lnTo>
                      <a:pt x="94094" y="26708"/>
                    </a:lnTo>
                    <a:lnTo>
                      <a:pt x="93141" y="29184"/>
                    </a:lnTo>
                    <a:lnTo>
                      <a:pt x="90373" y="30568"/>
                    </a:lnTo>
                    <a:lnTo>
                      <a:pt x="96296" y="30568"/>
                    </a:lnTo>
                    <a:lnTo>
                      <a:pt x="97291" y="26555"/>
                    </a:lnTo>
                    <a:lnTo>
                      <a:pt x="99161" y="20078"/>
                    </a:lnTo>
                    <a:lnTo>
                      <a:pt x="96856" y="17424"/>
                    </a:lnTo>
                    <a:close/>
                  </a:path>
                  <a:path w="99694" h="56515">
                    <a:moveTo>
                      <a:pt x="52053" y="28244"/>
                    </a:moveTo>
                    <a:lnTo>
                      <a:pt x="51625" y="28244"/>
                    </a:lnTo>
                    <a:lnTo>
                      <a:pt x="51274" y="29184"/>
                    </a:lnTo>
                    <a:lnTo>
                      <a:pt x="50863" y="30530"/>
                    </a:lnTo>
                    <a:lnTo>
                      <a:pt x="52053" y="28244"/>
                    </a:lnTo>
                    <a:close/>
                  </a:path>
                  <a:path w="99694" h="56515">
                    <a:moveTo>
                      <a:pt x="92151" y="14211"/>
                    </a:moveTo>
                    <a:lnTo>
                      <a:pt x="88836" y="14719"/>
                    </a:lnTo>
                    <a:lnTo>
                      <a:pt x="88260" y="14871"/>
                    </a:lnTo>
                    <a:lnTo>
                      <a:pt x="85839" y="15595"/>
                    </a:lnTo>
                    <a:lnTo>
                      <a:pt x="84099" y="17399"/>
                    </a:lnTo>
                    <a:lnTo>
                      <a:pt x="80429" y="17945"/>
                    </a:lnTo>
                    <a:lnTo>
                      <a:pt x="78358" y="18110"/>
                    </a:lnTo>
                    <a:lnTo>
                      <a:pt x="78930" y="21450"/>
                    </a:lnTo>
                    <a:lnTo>
                      <a:pt x="80340" y="23926"/>
                    </a:lnTo>
                    <a:lnTo>
                      <a:pt x="81902" y="25717"/>
                    </a:lnTo>
                    <a:lnTo>
                      <a:pt x="85940" y="25349"/>
                    </a:lnTo>
                    <a:lnTo>
                      <a:pt x="85636" y="25044"/>
                    </a:lnTo>
                    <a:lnTo>
                      <a:pt x="85229" y="24523"/>
                    </a:lnTo>
                    <a:lnTo>
                      <a:pt x="86296" y="23850"/>
                    </a:lnTo>
                    <a:lnTo>
                      <a:pt x="85483" y="22580"/>
                    </a:lnTo>
                    <a:lnTo>
                      <a:pt x="85255" y="21513"/>
                    </a:lnTo>
                    <a:lnTo>
                      <a:pt x="86220" y="18986"/>
                    </a:lnTo>
                    <a:lnTo>
                      <a:pt x="88711" y="17945"/>
                    </a:lnTo>
                    <a:lnTo>
                      <a:pt x="89347" y="17767"/>
                    </a:lnTo>
                    <a:lnTo>
                      <a:pt x="91503" y="17424"/>
                    </a:lnTo>
                    <a:lnTo>
                      <a:pt x="96856" y="17424"/>
                    </a:lnTo>
                    <a:lnTo>
                      <a:pt x="94640" y="14871"/>
                    </a:lnTo>
                    <a:lnTo>
                      <a:pt x="92151" y="14211"/>
                    </a:lnTo>
                    <a:close/>
                  </a:path>
                  <a:path w="99694" h="56515">
                    <a:moveTo>
                      <a:pt x="78099" y="14581"/>
                    </a:moveTo>
                    <a:lnTo>
                      <a:pt x="78041" y="14782"/>
                    </a:lnTo>
                    <a:lnTo>
                      <a:pt x="78099" y="14581"/>
                    </a:lnTo>
                    <a:close/>
                  </a:path>
                  <a:path w="99694" h="56515">
                    <a:moveTo>
                      <a:pt x="78162" y="14363"/>
                    </a:moveTo>
                    <a:lnTo>
                      <a:pt x="78099" y="14581"/>
                    </a:lnTo>
                    <a:lnTo>
                      <a:pt x="78162" y="14363"/>
                    </a:lnTo>
                    <a:close/>
                  </a:path>
                  <a:path w="99694" h="56515">
                    <a:moveTo>
                      <a:pt x="74282" y="8432"/>
                    </a:moveTo>
                    <a:lnTo>
                      <a:pt x="71843" y="8953"/>
                    </a:lnTo>
                    <a:lnTo>
                      <a:pt x="71259" y="9042"/>
                    </a:lnTo>
                    <a:lnTo>
                      <a:pt x="70281" y="9258"/>
                    </a:lnTo>
                    <a:lnTo>
                      <a:pt x="76551" y="9258"/>
                    </a:lnTo>
                    <a:lnTo>
                      <a:pt x="76136" y="8801"/>
                    </a:lnTo>
                    <a:lnTo>
                      <a:pt x="74282" y="8432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11">
                <a:extLst>
                  <a:ext uri="{FF2B5EF4-FFF2-40B4-BE49-F238E27FC236}">
                    <a16:creationId xmlns:a16="http://schemas.microsoft.com/office/drawing/2014/main" xmlns="" id="{F36555FB-5A63-42FE-8699-631C674455DF}"/>
                  </a:ext>
                </a:extLst>
              </p:cNvPr>
              <p:cNvSpPr/>
              <p:nvPr/>
            </p:nvSpPr>
            <p:spPr>
              <a:xfrm>
                <a:off x="2700616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8966" y="15722"/>
                    </a:moveTo>
                    <a:lnTo>
                      <a:pt x="8382" y="15595"/>
                    </a:lnTo>
                    <a:lnTo>
                      <a:pt x="7785" y="15405"/>
                    </a:lnTo>
                    <a:lnTo>
                      <a:pt x="7162" y="15138"/>
                    </a:lnTo>
                    <a:lnTo>
                      <a:pt x="3251" y="13703"/>
                    </a:lnTo>
                    <a:lnTo>
                      <a:pt x="0" y="9829"/>
                    </a:lnTo>
                    <a:lnTo>
                      <a:pt x="1612" y="11950"/>
                    </a:lnTo>
                    <a:lnTo>
                      <a:pt x="5067" y="15773"/>
                    </a:lnTo>
                    <a:lnTo>
                      <a:pt x="8966" y="15722"/>
                    </a:lnTo>
                    <a:close/>
                  </a:path>
                  <a:path w="16510" h="15875">
                    <a:moveTo>
                      <a:pt x="16040" y="3187"/>
                    </a:moveTo>
                    <a:lnTo>
                      <a:pt x="11963" y="0"/>
                    </a:lnTo>
                    <a:lnTo>
                      <a:pt x="11036" y="12"/>
                    </a:lnTo>
                    <a:lnTo>
                      <a:pt x="9982" y="177"/>
                    </a:lnTo>
                    <a:lnTo>
                      <a:pt x="9258" y="393"/>
                    </a:lnTo>
                    <a:lnTo>
                      <a:pt x="6858" y="1397"/>
                    </a:lnTo>
                    <a:lnTo>
                      <a:pt x="5892" y="3924"/>
                    </a:lnTo>
                    <a:lnTo>
                      <a:pt x="6121" y="4991"/>
                    </a:lnTo>
                    <a:lnTo>
                      <a:pt x="6934" y="6261"/>
                    </a:lnTo>
                    <a:lnTo>
                      <a:pt x="5359" y="7264"/>
                    </a:lnTo>
                    <a:lnTo>
                      <a:pt x="5638" y="7632"/>
                    </a:lnTo>
                    <a:lnTo>
                      <a:pt x="4584" y="7759"/>
                    </a:lnTo>
                    <a:lnTo>
                      <a:pt x="4343" y="7912"/>
                    </a:lnTo>
                    <a:lnTo>
                      <a:pt x="2451" y="8026"/>
                    </a:lnTo>
                    <a:lnTo>
                      <a:pt x="5041" y="11061"/>
                    </a:lnTo>
                    <a:lnTo>
                      <a:pt x="8077" y="12192"/>
                    </a:lnTo>
                    <a:lnTo>
                      <a:pt x="9715" y="12890"/>
                    </a:lnTo>
                    <a:lnTo>
                      <a:pt x="10998" y="12979"/>
                    </a:lnTo>
                    <a:lnTo>
                      <a:pt x="13779" y="11595"/>
                    </a:lnTo>
                    <a:lnTo>
                      <a:pt x="14732" y="9118"/>
                    </a:lnTo>
                    <a:lnTo>
                      <a:pt x="15354" y="6858"/>
                    </a:lnTo>
                    <a:lnTo>
                      <a:pt x="16040" y="3187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0" name="object 12">
                <a:extLst>
                  <a:ext uri="{FF2B5EF4-FFF2-40B4-BE49-F238E27FC236}">
                    <a16:creationId xmlns:a16="http://schemas.microsoft.com/office/drawing/2014/main" xmlns="" id="{5BBB1B32-C8DF-4EB6-8E89-D47AE04E882C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72397" y="666851"/>
                <a:ext cx="12280" cy="12775"/>
              </a:xfrm>
              <a:prstGeom prst="rect">
                <a:avLst/>
              </a:prstGeom>
            </p:spPr>
          </p:pic>
          <p:pic>
            <p:nvPicPr>
              <p:cNvPr id="51" name="object 13">
                <a:extLst>
                  <a:ext uri="{FF2B5EF4-FFF2-40B4-BE49-F238E27FC236}">
                    <a16:creationId xmlns:a16="http://schemas.microsoft.com/office/drawing/2014/main" xmlns="" id="{7D5373E3-3B1E-4006-9568-9426294EE7D2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609644" y="610693"/>
                <a:ext cx="239269" cy="557584"/>
              </a:xfrm>
              <a:prstGeom prst="rect">
                <a:avLst/>
              </a:prstGeom>
            </p:spPr>
          </p:pic>
          <p:sp>
            <p:nvSpPr>
              <p:cNvPr id="52" name="object 14">
                <a:extLst>
                  <a:ext uri="{FF2B5EF4-FFF2-40B4-BE49-F238E27FC236}">
                    <a16:creationId xmlns:a16="http://schemas.microsoft.com/office/drawing/2014/main" xmlns="" id="{378FB39D-6682-4B0D-AA39-F848B859A081}"/>
                  </a:ext>
                </a:extLst>
              </p:cNvPr>
              <p:cNvSpPr/>
              <p:nvPr/>
            </p:nvSpPr>
            <p:spPr>
              <a:xfrm>
                <a:off x="2548255" y="1092783"/>
                <a:ext cx="138430" cy="107314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07315">
                    <a:moveTo>
                      <a:pt x="39662" y="65532"/>
                    </a:moveTo>
                    <a:lnTo>
                      <a:pt x="39408" y="65633"/>
                    </a:lnTo>
                    <a:lnTo>
                      <a:pt x="39662" y="65532"/>
                    </a:lnTo>
                    <a:close/>
                  </a:path>
                  <a:path w="138430" h="107315">
                    <a:moveTo>
                      <a:pt x="94475" y="99415"/>
                    </a:moveTo>
                    <a:lnTo>
                      <a:pt x="94005" y="96596"/>
                    </a:lnTo>
                    <a:lnTo>
                      <a:pt x="82740" y="91719"/>
                    </a:lnTo>
                    <a:lnTo>
                      <a:pt x="74968" y="87261"/>
                    </a:lnTo>
                    <a:lnTo>
                      <a:pt x="70472" y="84010"/>
                    </a:lnTo>
                    <a:lnTo>
                      <a:pt x="69011" y="82753"/>
                    </a:lnTo>
                    <a:lnTo>
                      <a:pt x="61239" y="77101"/>
                    </a:lnTo>
                    <a:lnTo>
                      <a:pt x="60363" y="76466"/>
                    </a:lnTo>
                    <a:lnTo>
                      <a:pt x="54394" y="77101"/>
                    </a:lnTo>
                    <a:lnTo>
                      <a:pt x="51752" y="76047"/>
                    </a:lnTo>
                    <a:lnTo>
                      <a:pt x="49504" y="74803"/>
                    </a:lnTo>
                    <a:lnTo>
                      <a:pt x="47599" y="73482"/>
                    </a:lnTo>
                    <a:lnTo>
                      <a:pt x="32804" y="73406"/>
                    </a:lnTo>
                    <a:lnTo>
                      <a:pt x="20218" y="70878"/>
                    </a:lnTo>
                    <a:lnTo>
                      <a:pt x="15544" y="69278"/>
                    </a:lnTo>
                    <a:lnTo>
                      <a:pt x="11468" y="67894"/>
                    </a:lnTo>
                    <a:lnTo>
                      <a:pt x="8191" y="66446"/>
                    </a:lnTo>
                    <a:lnTo>
                      <a:pt x="4267" y="69278"/>
                    </a:lnTo>
                    <a:lnTo>
                      <a:pt x="12" y="67945"/>
                    </a:lnTo>
                    <a:lnTo>
                      <a:pt x="11633" y="76936"/>
                    </a:lnTo>
                    <a:lnTo>
                      <a:pt x="22161" y="78193"/>
                    </a:lnTo>
                    <a:lnTo>
                      <a:pt x="34429" y="82448"/>
                    </a:lnTo>
                    <a:lnTo>
                      <a:pt x="39611" y="94386"/>
                    </a:lnTo>
                    <a:lnTo>
                      <a:pt x="47320" y="106972"/>
                    </a:lnTo>
                    <a:lnTo>
                      <a:pt x="52349" y="104927"/>
                    </a:lnTo>
                    <a:lnTo>
                      <a:pt x="64465" y="101612"/>
                    </a:lnTo>
                    <a:lnTo>
                      <a:pt x="74422" y="99987"/>
                    </a:lnTo>
                    <a:lnTo>
                      <a:pt x="81153" y="99466"/>
                    </a:lnTo>
                    <a:lnTo>
                      <a:pt x="83629" y="99415"/>
                    </a:lnTo>
                    <a:lnTo>
                      <a:pt x="94475" y="99415"/>
                    </a:lnTo>
                    <a:close/>
                  </a:path>
                  <a:path w="138430" h="107315">
                    <a:moveTo>
                      <a:pt x="109677" y="21996"/>
                    </a:moveTo>
                    <a:lnTo>
                      <a:pt x="108851" y="18707"/>
                    </a:lnTo>
                    <a:lnTo>
                      <a:pt x="108254" y="16344"/>
                    </a:lnTo>
                    <a:lnTo>
                      <a:pt x="102768" y="14528"/>
                    </a:lnTo>
                    <a:lnTo>
                      <a:pt x="105422" y="4635"/>
                    </a:lnTo>
                    <a:lnTo>
                      <a:pt x="106667" y="0"/>
                    </a:lnTo>
                    <a:lnTo>
                      <a:pt x="96037" y="4635"/>
                    </a:lnTo>
                    <a:lnTo>
                      <a:pt x="93891" y="4584"/>
                    </a:lnTo>
                    <a:lnTo>
                      <a:pt x="89776" y="5372"/>
                    </a:lnTo>
                    <a:lnTo>
                      <a:pt x="87172" y="8394"/>
                    </a:lnTo>
                    <a:lnTo>
                      <a:pt x="89395" y="14528"/>
                    </a:lnTo>
                    <a:lnTo>
                      <a:pt x="89496" y="16344"/>
                    </a:lnTo>
                    <a:lnTo>
                      <a:pt x="89141" y="22644"/>
                    </a:lnTo>
                    <a:lnTo>
                      <a:pt x="98628" y="18707"/>
                    </a:lnTo>
                    <a:lnTo>
                      <a:pt x="102501" y="19710"/>
                    </a:lnTo>
                    <a:lnTo>
                      <a:pt x="104368" y="22707"/>
                    </a:lnTo>
                    <a:lnTo>
                      <a:pt x="106311" y="22009"/>
                    </a:lnTo>
                    <a:lnTo>
                      <a:pt x="109677" y="21996"/>
                    </a:lnTo>
                    <a:close/>
                  </a:path>
                  <a:path w="138430" h="107315">
                    <a:moveTo>
                      <a:pt x="138023" y="59182"/>
                    </a:moveTo>
                    <a:lnTo>
                      <a:pt x="126695" y="59499"/>
                    </a:lnTo>
                    <a:lnTo>
                      <a:pt x="125907" y="51371"/>
                    </a:lnTo>
                    <a:lnTo>
                      <a:pt x="119138" y="47904"/>
                    </a:lnTo>
                    <a:lnTo>
                      <a:pt x="113474" y="47396"/>
                    </a:lnTo>
                    <a:lnTo>
                      <a:pt x="111379" y="47218"/>
                    </a:lnTo>
                    <a:lnTo>
                      <a:pt x="107683" y="47396"/>
                    </a:lnTo>
                    <a:lnTo>
                      <a:pt x="107759" y="42214"/>
                    </a:lnTo>
                    <a:lnTo>
                      <a:pt x="107835" y="37807"/>
                    </a:lnTo>
                    <a:lnTo>
                      <a:pt x="98717" y="37807"/>
                    </a:lnTo>
                    <a:lnTo>
                      <a:pt x="94627" y="37338"/>
                    </a:lnTo>
                    <a:lnTo>
                      <a:pt x="90385" y="39535"/>
                    </a:lnTo>
                    <a:lnTo>
                      <a:pt x="87033" y="42214"/>
                    </a:lnTo>
                    <a:lnTo>
                      <a:pt x="82575" y="40208"/>
                    </a:lnTo>
                    <a:lnTo>
                      <a:pt x="80276" y="38836"/>
                    </a:lnTo>
                    <a:lnTo>
                      <a:pt x="78841" y="41262"/>
                    </a:lnTo>
                    <a:lnTo>
                      <a:pt x="76708" y="43853"/>
                    </a:lnTo>
                    <a:lnTo>
                      <a:pt x="73609" y="45605"/>
                    </a:lnTo>
                    <a:lnTo>
                      <a:pt x="64338" y="51435"/>
                    </a:lnTo>
                    <a:lnTo>
                      <a:pt x="63500" y="59499"/>
                    </a:lnTo>
                    <a:lnTo>
                      <a:pt x="63385" y="63042"/>
                    </a:lnTo>
                    <a:lnTo>
                      <a:pt x="63207" y="64033"/>
                    </a:lnTo>
                    <a:lnTo>
                      <a:pt x="66306" y="67449"/>
                    </a:lnTo>
                    <a:lnTo>
                      <a:pt x="70421" y="66725"/>
                    </a:lnTo>
                    <a:lnTo>
                      <a:pt x="70789" y="78308"/>
                    </a:lnTo>
                    <a:lnTo>
                      <a:pt x="74663" y="83375"/>
                    </a:lnTo>
                    <a:lnTo>
                      <a:pt x="79121" y="84531"/>
                    </a:lnTo>
                    <a:lnTo>
                      <a:pt x="81267" y="84340"/>
                    </a:lnTo>
                    <a:lnTo>
                      <a:pt x="91948" y="93345"/>
                    </a:lnTo>
                    <a:lnTo>
                      <a:pt x="99225" y="93992"/>
                    </a:lnTo>
                    <a:lnTo>
                      <a:pt x="103365" y="90957"/>
                    </a:lnTo>
                    <a:lnTo>
                      <a:pt x="104686" y="88900"/>
                    </a:lnTo>
                    <a:lnTo>
                      <a:pt x="105943" y="84645"/>
                    </a:lnTo>
                    <a:lnTo>
                      <a:pt x="105638" y="84340"/>
                    </a:lnTo>
                    <a:lnTo>
                      <a:pt x="102958" y="81661"/>
                    </a:lnTo>
                    <a:lnTo>
                      <a:pt x="112077" y="81826"/>
                    </a:lnTo>
                    <a:lnTo>
                      <a:pt x="112141" y="81661"/>
                    </a:lnTo>
                    <a:lnTo>
                      <a:pt x="114122" y="76949"/>
                    </a:lnTo>
                    <a:lnTo>
                      <a:pt x="128663" y="77444"/>
                    </a:lnTo>
                    <a:lnTo>
                      <a:pt x="129641" y="76949"/>
                    </a:lnTo>
                    <a:lnTo>
                      <a:pt x="135686" y="73926"/>
                    </a:lnTo>
                    <a:lnTo>
                      <a:pt x="137896" y="69519"/>
                    </a:lnTo>
                    <a:lnTo>
                      <a:pt x="138010" y="67449"/>
                    </a:lnTo>
                    <a:lnTo>
                      <a:pt x="138023" y="66725"/>
                    </a:lnTo>
                    <a:lnTo>
                      <a:pt x="138023" y="59499"/>
                    </a:lnTo>
                    <a:lnTo>
                      <a:pt x="138023" y="59182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15">
                <a:extLst>
                  <a:ext uri="{FF2B5EF4-FFF2-40B4-BE49-F238E27FC236}">
                    <a16:creationId xmlns:a16="http://schemas.microsoft.com/office/drawing/2014/main" xmlns="" id="{0AD8F532-B561-475C-A23C-17B08437A765}"/>
                  </a:ext>
                </a:extLst>
              </p:cNvPr>
              <p:cNvSpPr/>
              <p:nvPr/>
            </p:nvSpPr>
            <p:spPr>
              <a:xfrm>
                <a:off x="2553347" y="1096479"/>
                <a:ext cx="156210" cy="97790"/>
              </a:xfrm>
              <a:custGeom>
                <a:avLst/>
                <a:gdLst/>
                <a:ahLst/>
                <a:cxnLst/>
                <a:rect l="l" t="t" r="r" b="b"/>
                <a:pathLst>
                  <a:path w="156210" h="97790">
                    <a:moveTo>
                      <a:pt x="78854" y="91643"/>
                    </a:moveTo>
                    <a:lnTo>
                      <a:pt x="49771" y="78752"/>
                    </a:lnTo>
                    <a:lnTo>
                      <a:pt x="42240" y="73647"/>
                    </a:lnTo>
                    <a:lnTo>
                      <a:pt x="35814" y="71120"/>
                    </a:lnTo>
                    <a:lnTo>
                      <a:pt x="32969" y="70129"/>
                    </a:lnTo>
                    <a:lnTo>
                      <a:pt x="24599" y="69786"/>
                    </a:lnTo>
                    <a:lnTo>
                      <a:pt x="17018" y="67894"/>
                    </a:lnTo>
                    <a:lnTo>
                      <a:pt x="11595" y="66103"/>
                    </a:lnTo>
                    <a:lnTo>
                      <a:pt x="8102" y="65239"/>
                    </a:lnTo>
                    <a:lnTo>
                      <a:pt x="4826" y="64071"/>
                    </a:lnTo>
                    <a:lnTo>
                      <a:pt x="2476" y="63157"/>
                    </a:lnTo>
                    <a:lnTo>
                      <a:pt x="1930" y="63461"/>
                    </a:lnTo>
                    <a:lnTo>
                      <a:pt x="1066" y="63893"/>
                    </a:lnTo>
                    <a:lnTo>
                      <a:pt x="0" y="64211"/>
                    </a:lnTo>
                    <a:lnTo>
                      <a:pt x="11811" y="69748"/>
                    </a:lnTo>
                    <a:lnTo>
                      <a:pt x="21640" y="70739"/>
                    </a:lnTo>
                    <a:lnTo>
                      <a:pt x="33274" y="75450"/>
                    </a:lnTo>
                    <a:lnTo>
                      <a:pt x="42075" y="95567"/>
                    </a:lnTo>
                    <a:lnTo>
                      <a:pt x="45212" y="97777"/>
                    </a:lnTo>
                    <a:lnTo>
                      <a:pt x="42227" y="86931"/>
                    </a:lnTo>
                    <a:lnTo>
                      <a:pt x="48996" y="87083"/>
                    </a:lnTo>
                    <a:lnTo>
                      <a:pt x="61087" y="88265"/>
                    </a:lnTo>
                    <a:lnTo>
                      <a:pt x="70523" y="89776"/>
                    </a:lnTo>
                    <a:lnTo>
                      <a:pt x="76657" y="91084"/>
                    </a:lnTo>
                    <a:lnTo>
                      <a:pt x="78854" y="91643"/>
                    </a:lnTo>
                    <a:close/>
                  </a:path>
                  <a:path w="156210" h="97790">
                    <a:moveTo>
                      <a:pt x="95986" y="101"/>
                    </a:moveTo>
                    <a:lnTo>
                      <a:pt x="91859" y="1778"/>
                    </a:lnTo>
                    <a:lnTo>
                      <a:pt x="91109" y="7988"/>
                    </a:lnTo>
                    <a:lnTo>
                      <a:pt x="87045" y="10807"/>
                    </a:lnTo>
                    <a:lnTo>
                      <a:pt x="84747" y="15354"/>
                    </a:lnTo>
                    <a:lnTo>
                      <a:pt x="90576" y="13589"/>
                    </a:lnTo>
                    <a:lnTo>
                      <a:pt x="94043" y="12636"/>
                    </a:lnTo>
                    <a:lnTo>
                      <a:pt x="95758" y="5778"/>
                    </a:lnTo>
                    <a:lnTo>
                      <a:pt x="95986" y="101"/>
                    </a:lnTo>
                    <a:close/>
                  </a:path>
                  <a:path w="156210" h="97790">
                    <a:moveTo>
                      <a:pt x="99593" y="85204"/>
                    </a:moveTo>
                    <a:lnTo>
                      <a:pt x="93624" y="81432"/>
                    </a:lnTo>
                    <a:lnTo>
                      <a:pt x="87020" y="75768"/>
                    </a:lnTo>
                    <a:lnTo>
                      <a:pt x="82308" y="74510"/>
                    </a:lnTo>
                    <a:lnTo>
                      <a:pt x="85445" y="87718"/>
                    </a:lnTo>
                    <a:lnTo>
                      <a:pt x="94564" y="86779"/>
                    </a:lnTo>
                    <a:lnTo>
                      <a:pt x="99593" y="85204"/>
                    </a:lnTo>
                    <a:close/>
                  </a:path>
                  <a:path w="156210" h="97790">
                    <a:moveTo>
                      <a:pt x="112306" y="22301"/>
                    </a:moveTo>
                    <a:lnTo>
                      <a:pt x="82550" y="22301"/>
                    </a:lnTo>
                    <a:lnTo>
                      <a:pt x="76695" y="22301"/>
                    </a:lnTo>
                    <a:lnTo>
                      <a:pt x="77609" y="23774"/>
                    </a:lnTo>
                    <a:lnTo>
                      <a:pt x="78193" y="25412"/>
                    </a:lnTo>
                    <a:lnTo>
                      <a:pt x="78117" y="27076"/>
                    </a:lnTo>
                    <a:lnTo>
                      <a:pt x="101257" y="24536"/>
                    </a:lnTo>
                    <a:lnTo>
                      <a:pt x="112306" y="22301"/>
                    </a:lnTo>
                    <a:close/>
                  </a:path>
                  <a:path w="156210" h="97790">
                    <a:moveTo>
                      <a:pt x="129463" y="61785"/>
                    </a:moveTo>
                    <a:lnTo>
                      <a:pt x="127101" y="55816"/>
                    </a:lnTo>
                    <a:lnTo>
                      <a:pt x="121132" y="58166"/>
                    </a:lnTo>
                    <a:lnTo>
                      <a:pt x="126949" y="60680"/>
                    </a:lnTo>
                    <a:lnTo>
                      <a:pt x="125539" y="63982"/>
                    </a:lnTo>
                    <a:lnTo>
                      <a:pt x="85356" y="51854"/>
                    </a:lnTo>
                    <a:lnTo>
                      <a:pt x="84442" y="51092"/>
                    </a:lnTo>
                    <a:lnTo>
                      <a:pt x="83870" y="50622"/>
                    </a:lnTo>
                    <a:lnTo>
                      <a:pt x="74917" y="44335"/>
                    </a:lnTo>
                    <a:lnTo>
                      <a:pt x="70662" y="40881"/>
                    </a:lnTo>
                    <a:lnTo>
                      <a:pt x="85293" y="39928"/>
                    </a:lnTo>
                    <a:lnTo>
                      <a:pt x="94881" y="42608"/>
                    </a:lnTo>
                    <a:lnTo>
                      <a:pt x="87490" y="44335"/>
                    </a:lnTo>
                    <a:lnTo>
                      <a:pt x="86080" y="47790"/>
                    </a:lnTo>
                    <a:lnTo>
                      <a:pt x="88747" y="51092"/>
                    </a:lnTo>
                    <a:lnTo>
                      <a:pt x="92202" y="52197"/>
                    </a:lnTo>
                    <a:lnTo>
                      <a:pt x="104787" y="47485"/>
                    </a:lnTo>
                    <a:lnTo>
                      <a:pt x="113271" y="51092"/>
                    </a:lnTo>
                    <a:lnTo>
                      <a:pt x="107454" y="57696"/>
                    </a:lnTo>
                    <a:lnTo>
                      <a:pt x="100063" y="57543"/>
                    </a:lnTo>
                    <a:lnTo>
                      <a:pt x="113118" y="59893"/>
                    </a:lnTo>
                    <a:lnTo>
                      <a:pt x="116420" y="57696"/>
                    </a:lnTo>
                    <a:lnTo>
                      <a:pt x="119710" y="55499"/>
                    </a:lnTo>
                    <a:lnTo>
                      <a:pt x="126479" y="50622"/>
                    </a:lnTo>
                    <a:lnTo>
                      <a:pt x="118160" y="47485"/>
                    </a:lnTo>
                    <a:lnTo>
                      <a:pt x="115633" y="46532"/>
                    </a:lnTo>
                    <a:lnTo>
                      <a:pt x="115112" y="46380"/>
                    </a:lnTo>
                    <a:lnTo>
                      <a:pt x="103835" y="43078"/>
                    </a:lnTo>
                    <a:lnTo>
                      <a:pt x="99745" y="46380"/>
                    </a:lnTo>
                    <a:lnTo>
                      <a:pt x="102425" y="40246"/>
                    </a:lnTo>
                    <a:lnTo>
                      <a:pt x="101866" y="39928"/>
                    </a:lnTo>
                    <a:lnTo>
                      <a:pt x="101473" y="39700"/>
                    </a:lnTo>
                    <a:lnTo>
                      <a:pt x="95821" y="36474"/>
                    </a:lnTo>
                    <a:lnTo>
                      <a:pt x="86855" y="35534"/>
                    </a:lnTo>
                    <a:lnTo>
                      <a:pt x="82613" y="38366"/>
                    </a:lnTo>
                    <a:lnTo>
                      <a:pt x="78689" y="39700"/>
                    </a:lnTo>
                    <a:lnTo>
                      <a:pt x="75552" y="38773"/>
                    </a:lnTo>
                    <a:lnTo>
                      <a:pt x="73482" y="37604"/>
                    </a:lnTo>
                    <a:lnTo>
                      <a:pt x="72199" y="39217"/>
                    </a:lnTo>
                    <a:lnTo>
                      <a:pt x="70561" y="40754"/>
                    </a:lnTo>
                    <a:lnTo>
                      <a:pt x="68503" y="41922"/>
                    </a:lnTo>
                    <a:lnTo>
                      <a:pt x="68199" y="42113"/>
                    </a:lnTo>
                    <a:lnTo>
                      <a:pt x="67703" y="42481"/>
                    </a:lnTo>
                    <a:lnTo>
                      <a:pt x="68046" y="44577"/>
                    </a:lnTo>
                    <a:lnTo>
                      <a:pt x="66890" y="46532"/>
                    </a:lnTo>
                    <a:lnTo>
                      <a:pt x="65163" y="51257"/>
                    </a:lnTo>
                    <a:lnTo>
                      <a:pt x="72555" y="51092"/>
                    </a:lnTo>
                    <a:lnTo>
                      <a:pt x="72402" y="63792"/>
                    </a:lnTo>
                    <a:lnTo>
                      <a:pt x="70040" y="61302"/>
                    </a:lnTo>
                    <a:lnTo>
                      <a:pt x="69405" y="71043"/>
                    </a:lnTo>
                    <a:lnTo>
                      <a:pt x="72872" y="76390"/>
                    </a:lnTo>
                    <a:lnTo>
                      <a:pt x="77901" y="82054"/>
                    </a:lnTo>
                    <a:lnTo>
                      <a:pt x="77266" y="75768"/>
                    </a:lnTo>
                    <a:lnTo>
                      <a:pt x="76327" y="67906"/>
                    </a:lnTo>
                    <a:lnTo>
                      <a:pt x="72580" y="63995"/>
                    </a:lnTo>
                    <a:lnTo>
                      <a:pt x="89535" y="64147"/>
                    </a:lnTo>
                    <a:lnTo>
                      <a:pt x="94665" y="71018"/>
                    </a:lnTo>
                    <a:lnTo>
                      <a:pt x="101193" y="72351"/>
                    </a:lnTo>
                    <a:lnTo>
                      <a:pt x="106845" y="71018"/>
                    </a:lnTo>
                    <a:lnTo>
                      <a:pt x="109181" y="69964"/>
                    </a:lnTo>
                    <a:lnTo>
                      <a:pt x="122110" y="71069"/>
                    </a:lnTo>
                    <a:lnTo>
                      <a:pt x="124218" y="69964"/>
                    </a:lnTo>
                    <a:lnTo>
                      <a:pt x="126949" y="68541"/>
                    </a:lnTo>
                    <a:lnTo>
                      <a:pt x="127990" y="67983"/>
                    </a:lnTo>
                    <a:lnTo>
                      <a:pt x="129438" y="64147"/>
                    </a:lnTo>
                    <a:lnTo>
                      <a:pt x="129463" y="61785"/>
                    </a:lnTo>
                    <a:close/>
                  </a:path>
                  <a:path w="156210" h="97790">
                    <a:moveTo>
                      <a:pt x="155714" y="5283"/>
                    </a:moveTo>
                    <a:lnTo>
                      <a:pt x="155232" y="0"/>
                    </a:lnTo>
                    <a:lnTo>
                      <a:pt x="137668" y="9588"/>
                    </a:lnTo>
                    <a:lnTo>
                      <a:pt x="120777" y="15976"/>
                    </a:lnTo>
                    <a:lnTo>
                      <a:pt x="86080" y="22212"/>
                    </a:lnTo>
                    <a:lnTo>
                      <a:pt x="112712" y="22212"/>
                    </a:lnTo>
                    <a:lnTo>
                      <a:pt x="120230" y="20688"/>
                    </a:lnTo>
                    <a:lnTo>
                      <a:pt x="133070" y="17183"/>
                    </a:lnTo>
                    <a:lnTo>
                      <a:pt x="137795" y="15646"/>
                    </a:lnTo>
                    <a:lnTo>
                      <a:pt x="155714" y="5283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4" name="object 16">
                <a:extLst>
                  <a:ext uri="{FF2B5EF4-FFF2-40B4-BE49-F238E27FC236}">
                    <a16:creationId xmlns:a16="http://schemas.microsoft.com/office/drawing/2014/main" xmlns="" id="{F09CE626-1DDF-4CEC-9AE6-DF49BB63EE1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73959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55" name="object 17">
                <a:extLst>
                  <a:ext uri="{FF2B5EF4-FFF2-40B4-BE49-F238E27FC236}">
                    <a16:creationId xmlns:a16="http://schemas.microsoft.com/office/drawing/2014/main" xmlns="" id="{8EB4B730-9A09-4681-AB74-03C764F3E03F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556455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56" name="object 18">
                <a:extLst>
                  <a:ext uri="{FF2B5EF4-FFF2-40B4-BE49-F238E27FC236}">
                    <a16:creationId xmlns:a16="http://schemas.microsoft.com/office/drawing/2014/main" xmlns="" id="{1869E976-7E75-4860-BB93-0652D0A05244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565742" y="1137170"/>
                <a:ext cx="29248" cy="15773"/>
              </a:xfrm>
              <a:prstGeom prst="rect">
                <a:avLst/>
              </a:prstGeom>
            </p:spPr>
          </p:pic>
          <p:pic>
            <p:nvPicPr>
              <p:cNvPr id="57" name="object 19">
                <a:extLst>
                  <a:ext uri="{FF2B5EF4-FFF2-40B4-BE49-F238E27FC236}">
                    <a16:creationId xmlns:a16="http://schemas.microsoft.com/office/drawing/2014/main" xmlns="" id="{48512F9A-F107-41F7-AB94-EC36E0E241C7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543159" y="1040348"/>
                <a:ext cx="314471" cy="127342"/>
              </a:xfrm>
              <a:prstGeom prst="rect">
                <a:avLst/>
              </a:prstGeom>
            </p:spPr>
          </p:pic>
          <p:pic>
            <p:nvPicPr>
              <p:cNvPr id="58" name="object 20">
                <a:extLst>
                  <a:ext uri="{FF2B5EF4-FFF2-40B4-BE49-F238E27FC236}">
                    <a16:creationId xmlns:a16="http://schemas.microsoft.com/office/drawing/2014/main" xmlns="" id="{7C1BC7E9-325D-4F3D-BC73-96CC68687241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433345" y="693369"/>
                <a:ext cx="33858" cy="6921"/>
              </a:xfrm>
              <a:prstGeom prst="rect">
                <a:avLst/>
              </a:prstGeom>
            </p:spPr>
          </p:pic>
          <p:sp>
            <p:nvSpPr>
              <p:cNvPr id="59" name="object 21">
                <a:extLst>
                  <a:ext uri="{FF2B5EF4-FFF2-40B4-BE49-F238E27FC236}">
                    <a16:creationId xmlns:a16="http://schemas.microsoft.com/office/drawing/2014/main" xmlns="" id="{C53D1FD8-82A8-4E8D-8FC8-CE65D46E37FA}"/>
                  </a:ext>
                </a:extLst>
              </p:cNvPr>
              <p:cNvSpPr/>
              <p:nvPr/>
            </p:nvSpPr>
            <p:spPr>
              <a:xfrm>
                <a:off x="2375940" y="654591"/>
                <a:ext cx="3746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7464" h="31750">
                    <a:moveTo>
                      <a:pt x="15100" y="0"/>
                    </a:moveTo>
                    <a:lnTo>
                      <a:pt x="14376" y="177"/>
                    </a:lnTo>
                    <a:lnTo>
                      <a:pt x="14040" y="533"/>
                    </a:lnTo>
                    <a:lnTo>
                      <a:pt x="13995" y="2082"/>
                    </a:lnTo>
                    <a:lnTo>
                      <a:pt x="14096" y="2387"/>
                    </a:lnTo>
                    <a:lnTo>
                      <a:pt x="14414" y="15824"/>
                    </a:lnTo>
                    <a:lnTo>
                      <a:pt x="4038" y="20459"/>
                    </a:lnTo>
                    <a:lnTo>
                      <a:pt x="1676" y="21399"/>
                    </a:lnTo>
                    <a:lnTo>
                      <a:pt x="419" y="21717"/>
                    </a:lnTo>
                    <a:lnTo>
                      <a:pt x="0" y="21755"/>
                    </a:lnTo>
                    <a:lnTo>
                      <a:pt x="2971" y="22898"/>
                    </a:lnTo>
                    <a:lnTo>
                      <a:pt x="11582" y="26377"/>
                    </a:lnTo>
                    <a:lnTo>
                      <a:pt x="18745" y="31203"/>
                    </a:lnTo>
                    <a:lnTo>
                      <a:pt x="29286" y="30454"/>
                    </a:lnTo>
                    <a:lnTo>
                      <a:pt x="36804" y="17792"/>
                    </a:lnTo>
                    <a:lnTo>
                      <a:pt x="37020" y="17500"/>
                    </a:lnTo>
                    <a:lnTo>
                      <a:pt x="37325" y="16992"/>
                    </a:lnTo>
                    <a:lnTo>
                      <a:pt x="35890" y="14020"/>
                    </a:lnTo>
                    <a:lnTo>
                      <a:pt x="35255" y="12192"/>
                    </a:lnTo>
                    <a:lnTo>
                      <a:pt x="35090" y="11798"/>
                    </a:lnTo>
                    <a:lnTo>
                      <a:pt x="29946" y="3937"/>
                    </a:lnTo>
                    <a:lnTo>
                      <a:pt x="21666" y="1346"/>
                    </a:lnTo>
                    <a:lnTo>
                      <a:pt x="18046" y="533"/>
                    </a:lnTo>
                    <a:lnTo>
                      <a:pt x="15100" y="0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22">
                <a:extLst>
                  <a:ext uri="{FF2B5EF4-FFF2-40B4-BE49-F238E27FC236}">
                    <a16:creationId xmlns:a16="http://schemas.microsoft.com/office/drawing/2014/main" xmlns="" id="{F4DA46E2-55D4-4F18-A851-01FD989DBD54}"/>
                  </a:ext>
                </a:extLst>
              </p:cNvPr>
              <p:cNvSpPr/>
              <p:nvPr/>
            </p:nvSpPr>
            <p:spPr>
              <a:xfrm>
                <a:off x="2365904" y="642910"/>
                <a:ext cx="99695" cy="56515"/>
              </a:xfrm>
              <a:custGeom>
                <a:avLst/>
                <a:gdLst/>
                <a:ahLst/>
                <a:cxnLst/>
                <a:rect l="l" t="t" r="r" b="b"/>
                <a:pathLst>
                  <a:path w="99694" h="56515">
                    <a:moveTo>
                      <a:pt x="74412" y="28244"/>
                    </a:moveTo>
                    <a:lnTo>
                      <a:pt x="47536" y="28244"/>
                    </a:lnTo>
                    <a:lnTo>
                      <a:pt x="48152" y="29870"/>
                    </a:lnTo>
                    <a:lnTo>
                      <a:pt x="48641" y="31584"/>
                    </a:lnTo>
                    <a:lnTo>
                      <a:pt x="70167" y="54635"/>
                    </a:lnTo>
                    <a:lnTo>
                      <a:pt x="73079" y="55276"/>
                    </a:lnTo>
                    <a:lnTo>
                      <a:pt x="80146" y="55954"/>
                    </a:lnTo>
                    <a:lnTo>
                      <a:pt x="89418" y="55077"/>
                    </a:lnTo>
                    <a:lnTo>
                      <a:pt x="94132" y="53149"/>
                    </a:lnTo>
                    <a:lnTo>
                      <a:pt x="81340" y="53136"/>
                    </a:lnTo>
                    <a:lnTo>
                      <a:pt x="76073" y="52565"/>
                    </a:lnTo>
                    <a:lnTo>
                      <a:pt x="90545" y="52565"/>
                    </a:lnTo>
                    <a:lnTo>
                      <a:pt x="96735" y="48933"/>
                    </a:lnTo>
                    <a:lnTo>
                      <a:pt x="91734" y="47757"/>
                    </a:lnTo>
                    <a:lnTo>
                      <a:pt x="84964" y="43786"/>
                    </a:lnTo>
                    <a:lnTo>
                      <a:pt x="77663" y="35381"/>
                    </a:lnTo>
                    <a:lnTo>
                      <a:pt x="74412" y="28244"/>
                    </a:lnTo>
                    <a:close/>
                  </a:path>
                  <a:path w="99694" h="56515">
                    <a:moveTo>
                      <a:pt x="69951" y="54597"/>
                    </a:moveTo>
                    <a:lnTo>
                      <a:pt x="70127" y="54635"/>
                    </a:lnTo>
                    <a:lnTo>
                      <a:pt x="69951" y="54597"/>
                    </a:lnTo>
                    <a:close/>
                  </a:path>
                  <a:path w="99694" h="56515">
                    <a:moveTo>
                      <a:pt x="97497" y="48475"/>
                    </a:moveTo>
                    <a:lnTo>
                      <a:pt x="90233" y="53098"/>
                    </a:lnTo>
                    <a:lnTo>
                      <a:pt x="81534" y="53149"/>
                    </a:lnTo>
                    <a:lnTo>
                      <a:pt x="94132" y="53149"/>
                    </a:lnTo>
                    <a:lnTo>
                      <a:pt x="99161" y="51092"/>
                    </a:lnTo>
                    <a:lnTo>
                      <a:pt x="98501" y="49987"/>
                    </a:lnTo>
                    <a:lnTo>
                      <a:pt x="98107" y="49390"/>
                    </a:lnTo>
                    <a:lnTo>
                      <a:pt x="98686" y="48996"/>
                    </a:lnTo>
                    <a:lnTo>
                      <a:pt x="97840" y="48983"/>
                    </a:lnTo>
                    <a:lnTo>
                      <a:pt x="97497" y="48475"/>
                    </a:lnTo>
                    <a:close/>
                  </a:path>
                  <a:path w="99694" h="56515">
                    <a:moveTo>
                      <a:pt x="81412" y="53136"/>
                    </a:moveTo>
                    <a:close/>
                  </a:path>
                  <a:path w="99694" h="56515">
                    <a:moveTo>
                      <a:pt x="90545" y="52565"/>
                    </a:moveTo>
                    <a:lnTo>
                      <a:pt x="76073" y="52565"/>
                    </a:lnTo>
                    <a:lnTo>
                      <a:pt x="81412" y="53136"/>
                    </a:lnTo>
                    <a:lnTo>
                      <a:pt x="89636" y="53098"/>
                    </a:lnTo>
                    <a:lnTo>
                      <a:pt x="90545" y="52565"/>
                    </a:lnTo>
                    <a:close/>
                  </a:path>
                  <a:path w="99694" h="56515">
                    <a:moveTo>
                      <a:pt x="98742" y="48958"/>
                    </a:moveTo>
                    <a:lnTo>
                      <a:pt x="98412" y="48996"/>
                    </a:lnTo>
                    <a:lnTo>
                      <a:pt x="98686" y="48996"/>
                    </a:lnTo>
                    <a:close/>
                  </a:path>
                  <a:path w="99694" h="56515">
                    <a:moveTo>
                      <a:pt x="7010" y="14211"/>
                    </a:moveTo>
                    <a:lnTo>
                      <a:pt x="4521" y="14871"/>
                    </a:lnTo>
                    <a:lnTo>
                      <a:pt x="0" y="20078"/>
                    </a:lnTo>
                    <a:lnTo>
                      <a:pt x="1911" y="26708"/>
                    </a:lnTo>
                    <a:lnTo>
                      <a:pt x="2997" y="31102"/>
                    </a:lnTo>
                    <a:lnTo>
                      <a:pt x="8242" y="33731"/>
                    </a:lnTo>
                    <a:lnTo>
                      <a:pt x="10337" y="33705"/>
                    </a:lnTo>
                    <a:lnTo>
                      <a:pt x="12623" y="32727"/>
                    </a:lnTo>
                    <a:lnTo>
                      <a:pt x="18513" y="30568"/>
                    </a:lnTo>
                    <a:lnTo>
                      <a:pt x="8788" y="30568"/>
                    </a:lnTo>
                    <a:lnTo>
                      <a:pt x="6019" y="29184"/>
                    </a:lnTo>
                    <a:lnTo>
                      <a:pt x="5067" y="26708"/>
                    </a:lnTo>
                    <a:lnTo>
                      <a:pt x="4820" y="25717"/>
                    </a:lnTo>
                    <a:lnTo>
                      <a:pt x="4461" y="24523"/>
                    </a:lnTo>
                    <a:lnTo>
                      <a:pt x="3708" y="20497"/>
                    </a:lnTo>
                    <a:lnTo>
                      <a:pt x="6086" y="17767"/>
                    </a:lnTo>
                    <a:lnTo>
                      <a:pt x="7658" y="17424"/>
                    </a:lnTo>
                    <a:lnTo>
                      <a:pt x="15220" y="17424"/>
                    </a:lnTo>
                    <a:lnTo>
                      <a:pt x="15062" y="17399"/>
                    </a:lnTo>
                    <a:lnTo>
                      <a:pt x="13322" y="15595"/>
                    </a:lnTo>
                    <a:lnTo>
                      <a:pt x="10858" y="14859"/>
                    </a:lnTo>
                    <a:lnTo>
                      <a:pt x="10325" y="14719"/>
                    </a:lnTo>
                    <a:lnTo>
                      <a:pt x="7010" y="14211"/>
                    </a:lnTo>
                    <a:close/>
                  </a:path>
                  <a:path w="99694" h="56515">
                    <a:moveTo>
                      <a:pt x="24131" y="14363"/>
                    </a:moveTo>
                    <a:lnTo>
                      <a:pt x="21056" y="14363"/>
                    </a:lnTo>
                    <a:lnTo>
                      <a:pt x="21132" y="14782"/>
                    </a:lnTo>
                    <a:lnTo>
                      <a:pt x="21131" y="17399"/>
                    </a:lnTo>
                    <a:lnTo>
                      <a:pt x="21348" y="26174"/>
                    </a:lnTo>
                    <a:lnTo>
                      <a:pt x="11493" y="29870"/>
                    </a:lnTo>
                    <a:lnTo>
                      <a:pt x="9982" y="30518"/>
                    </a:lnTo>
                    <a:lnTo>
                      <a:pt x="8788" y="30568"/>
                    </a:lnTo>
                    <a:lnTo>
                      <a:pt x="18513" y="30568"/>
                    </a:lnTo>
                    <a:lnTo>
                      <a:pt x="24472" y="28384"/>
                    </a:lnTo>
                    <a:lnTo>
                      <a:pt x="24131" y="14363"/>
                    </a:lnTo>
                    <a:close/>
                  </a:path>
                  <a:path w="99694" h="56515">
                    <a:moveTo>
                      <a:pt x="69634" y="11658"/>
                    </a:moveTo>
                    <a:lnTo>
                      <a:pt x="25234" y="11658"/>
                    </a:lnTo>
                    <a:lnTo>
                      <a:pt x="26771" y="11976"/>
                    </a:lnTo>
                    <a:lnTo>
                      <a:pt x="38722" y="13703"/>
                    </a:lnTo>
                    <a:lnTo>
                      <a:pt x="45123" y="23482"/>
                    </a:lnTo>
                    <a:lnTo>
                      <a:pt x="45306" y="23926"/>
                    </a:lnTo>
                    <a:lnTo>
                      <a:pt x="46228" y="26555"/>
                    </a:lnTo>
                    <a:lnTo>
                      <a:pt x="48298" y="30530"/>
                    </a:lnTo>
                    <a:lnTo>
                      <a:pt x="48069" y="29730"/>
                    </a:lnTo>
                    <a:lnTo>
                      <a:pt x="47811" y="28968"/>
                    </a:lnTo>
                    <a:lnTo>
                      <a:pt x="47536" y="28244"/>
                    </a:lnTo>
                    <a:lnTo>
                      <a:pt x="74412" y="28244"/>
                    </a:lnTo>
                    <a:lnTo>
                      <a:pt x="71069" y="20904"/>
                    </a:lnTo>
                    <a:lnTo>
                      <a:pt x="70196" y="12705"/>
                    </a:lnTo>
                    <a:lnTo>
                      <a:pt x="69634" y="11658"/>
                    </a:lnTo>
                    <a:close/>
                  </a:path>
                  <a:path w="99694" h="56515">
                    <a:moveTo>
                      <a:pt x="17181" y="17729"/>
                    </a:moveTo>
                    <a:lnTo>
                      <a:pt x="9677" y="17729"/>
                    </a:lnTo>
                    <a:lnTo>
                      <a:pt x="9855" y="17767"/>
                    </a:lnTo>
                    <a:lnTo>
                      <a:pt x="10541" y="17970"/>
                    </a:lnTo>
                    <a:lnTo>
                      <a:pt x="12941" y="18986"/>
                    </a:lnTo>
                    <a:lnTo>
                      <a:pt x="13906" y="21513"/>
                    </a:lnTo>
                    <a:lnTo>
                      <a:pt x="13677" y="22580"/>
                    </a:lnTo>
                    <a:lnTo>
                      <a:pt x="13100" y="23482"/>
                    </a:lnTo>
                    <a:lnTo>
                      <a:pt x="12985" y="23926"/>
                    </a:lnTo>
                    <a:lnTo>
                      <a:pt x="13931" y="24523"/>
                    </a:lnTo>
                    <a:lnTo>
                      <a:pt x="13525" y="25044"/>
                    </a:lnTo>
                    <a:lnTo>
                      <a:pt x="13220" y="25349"/>
                    </a:lnTo>
                    <a:lnTo>
                      <a:pt x="17259" y="25717"/>
                    </a:lnTo>
                    <a:lnTo>
                      <a:pt x="18821" y="23926"/>
                    </a:lnTo>
                    <a:lnTo>
                      <a:pt x="20231" y="21450"/>
                    </a:lnTo>
                    <a:lnTo>
                      <a:pt x="20802" y="18110"/>
                    </a:lnTo>
                    <a:lnTo>
                      <a:pt x="18732" y="17945"/>
                    </a:lnTo>
                    <a:lnTo>
                      <a:pt x="17181" y="17729"/>
                    </a:lnTo>
                    <a:close/>
                  </a:path>
                  <a:path w="99694" h="56515">
                    <a:moveTo>
                      <a:pt x="9761" y="17752"/>
                    </a:moveTo>
                    <a:close/>
                  </a:path>
                  <a:path w="99694" h="56515">
                    <a:moveTo>
                      <a:pt x="15220" y="17424"/>
                    </a:moveTo>
                    <a:lnTo>
                      <a:pt x="7658" y="17424"/>
                    </a:lnTo>
                    <a:lnTo>
                      <a:pt x="9761" y="17752"/>
                    </a:lnTo>
                    <a:lnTo>
                      <a:pt x="17181" y="17729"/>
                    </a:lnTo>
                    <a:lnTo>
                      <a:pt x="15220" y="17424"/>
                    </a:lnTo>
                    <a:close/>
                  </a:path>
                  <a:path w="99694" h="56515">
                    <a:moveTo>
                      <a:pt x="21061" y="14579"/>
                    </a:moveTo>
                    <a:lnTo>
                      <a:pt x="21066" y="14782"/>
                    </a:lnTo>
                    <a:lnTo>
                      <a:pt x="21061" y="14579"/>
                    </a:lnTo>
                    <a:close/>
                  </a:path>
                  <a:path w="99694" h="56515">
                    <a:moveTo>
                      <a:pt x="24879" y="8432"/>
                    </a:moveTo>
                    <a:lnTo>
                      <a:pt x="23025" y="8801"/>
                    </a:lnTo>
                    <a:lnTo>
                      <a:pt x="20430" y="11658"/>
                    </a:lnTo>
                    <a:lnTo>
                      <a:pt x="20309" y="11976"/>
                    </a:lnTo>
                    <a:lnTo>
                      <a:pt x="21061" y="14579"/>
                    </a:lnTo>
                    <a:lnTo>
                      <a:pt x="21056" y="14363"/>
                    </a:lnTo>
                    <a:lnTo>
                      <a:pt x="24131" y="14363"/>
                    </a:lnTo>
                    <a:lnTo>
                      <a:pt x="24019" y="13703"/>
                    </a:lnTo>
                    <a:lnTo>
                      <a:pt x="23939" y="13436"/>
                    </a:lnTo>
                    <a:lnTo>
                      <a:pt x="23837" y="12471"/>
                    </a:lnTo>
                    <a:lnTo>
                      <a:pt x="24422" y="11836"/>
                    </a:lnTo>
                    <a:lnTo>
                      <a:pt x="25234" y="11658"/>
                    </a:lnTo>
                    <a:lnTo>
                      <a:pt x="69634" y="11658"/>
                    </a:lnTo>
                    <a:lnTo>
                      <a:pt x="68345" y="9258"/>
                    </a:lnTo>
                    <a:lnTo>
                      <a:pt x="28879" y="9258"/>
                    </a:lnTo>
                    <a:lnTo>
                      <a:pt x="27901" y="9042"/>
                    </a:lnTo>
                    <a:lnTo>
                      <a:pt x="27317" y="8953"/>
                    </a:lnTo>
                    <a:lnTo>
                      <a:pt x="24879" y="8432"/>
                    </a:lnTo>
                    <a:close/>
                  </a:path>
                  <a:path w="99694" h="56515">
                    <a:moveTo>
                      <a:pt x="47332" y="0"/>
                    </a:moveTo>
                    <a:lnTo>
                      <a:pt x="45288" y="1752"/>
                    </a:lnTo>
                    <a:lnTo>
                      <a:pt x="37909" y="6324"/>
                    </a:lnTo>
                    <a:lnTo>
                      <a:pt x="28879" y="9258"/>
                    </a:lnTo>
                    <a:lnTo>
                      <a:pt x="68345" y="9258"/>
                    </a:lnTo>
                    <a:lnTo>
                      <a:pt x="67613" y="7894"/>
                    </a:lnTo>
                    <a:lnTo>
                      <a:pt x="61255" y="4600"/>
                    </a:lnTo>
                    <a:lnTo>
                      <a:pt x="49060" y="952"/>
                    </a:lnTo>
                    <a:lnTo>
                      <a:pt x="47332" y="0"/>
                    </a:lnTo>
                    <a:close/>
                  </a:path>
                </a:pathLst>
              </a:custGeom>
              <a:solidFill>
                <a:srgbClr val="9DD3F3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23">
                <a:extLst>
                  <a:ext uri="{FF2B5EF4-FFF2-40B4-BE49-F238E27FC236}">
                    <a16:creationId xmlns:a16="http://schemas.microsoft.com/office/drawing/2014/main" xmlns="" id="{2BA58F5C-8F27-43D5-9A25-8D2586FA09F2}"/>
                  </a:ext>
                </a:extLst>
              </p:cNvPr>
              <p:cNvSpPr/>
              <p:nvPr/>
            </p:nvSpPr>
            <p:spPr>
              <a:xfrm>
                <a:off x="2369654" y="660501"/>
                <a:ext cx="16510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16510" h="15875">
                    <a:moveTo>
                      <a:pt x="13589" y="8026"/>
                    </a:moveTo>
                    <a:lnTo>
                      <a:pt x="12687" y="7912"/>
                    </a:lnTo>
                    <a:lnTo>
                      <a:pt x="11772" y="7797"/>
                    </a:lnTo>
                    <a:lnTo>
                      <a:pt x="11455" y="7759"/>
                    </a:lnTo>
                    <a:lnTo>
                      <a:pt x="10401" y="7632"/>
                    </a:lnTo>
                    <a:lnTo>
                      <a:pt x="10680" y="7264"/>
                    </a:lnTo>
                    <a:lnTo>
                      <a:pt x="9105" y="6261"/>
                    </a:lnTo>
                    <a:lnTo>
                      <a:pt x="9918" y="4991"/>
                    </a:lnTo>
                    <a:lnTo>
                      <a:pt x="10147" y="3924"/>
                    </a:lnTo>
                    <a:lnTo>
                      <a:pt x="9182" y="1397"/>
                    </a:lnTo>
                    <a:lnTo>
                      <a:pt x="6781" y="393"/>
                    </a:lnTo>
                    <a:lnTo>
                      <a:pt x="5842" y="139"/>
                    </a:lnTo>
                    <a:lnTo>
                      <a:pt x="5003" y="12"/>
                    </a:lnTo>
                    <a:lnTo>
                      <a:pt x="4076" y="0"/>
                    </a:lnTo>
                    <a:lnTo>
                      <a:pt x="3251" y="177"/>
                    </a:lnTo>
                    <a:lnTo>
                      <a:pt x="2527" y="482"/>
                    </a:lnTo>
                    <a:lnTo>
                      <a:pt x="1879" y="876"/>
                    </a:lnTo>
                    <a:lnTo>
                      <a:pt x="1346" y="1320"/>
                    </a:lnTo>
                    <a:lnTo>
                      <a:pt x="0" y="3187"/>
                    </a:lnTo>
                    <a:lnTo>
                      <a:pt x="685" y="6858"/>
                    </a:lnTo>
                    <a:lnTo>
                      <a:pt x="1092" y="8229"/>
                    </a:lnTo>
                    <a:lnTo>
                      <a:pt x="1308" y="9118"/>
                    </a:lnTo>
                    <a:lnTo>
                      <a:pt x="2260" y="11595"/>
                    </a:lnTo>
                    <a:lnTo>
                      <a:pt x="5041" y="12979"/>
                    </a:lnTo>
                    <a:lnTo>
                      <a:pt x="6223" y="12928"/>
                    </a:lnTo>
                    <a:lnTo>
                      <a:pt x="7962" y="12192"/>
                    </a:lnTo>
                    <a:lnTo>
                      <a:pt x="10998" y="11061"/>
                    </a:lnTo>
                    <a:lnTo>
                      <a:pt x="13589" y="8026"/>
                    </a:lnTo>
                    <a:close/>
                  </a:path>
                  <a:path w="16510" h="15875">
                    <a:moveTo>
                      <a:pt x="16040" y="9829"/>
                    </a:moveTo>
                    <a:lnTo>
                      <a:pt x="12788" y="13703"/>
                    </a:lnTo>
                    <a:lnTo>
                      <a:pt x="8877" y="15138"/>
                    </a:lnTo>
                    <a:lnTo>
                      <a:pt x="8255" y="15405"/>
                    </a:lnTo>
                    <a:lnTo>
                      <a:pt x="7658" y="15595"/>
                    </a:lnTo>
                    <a:lnTo>
                      <a:pt x="7073" y="15722"/>
                    </a:lnTo>
                    <a:lnTo>
                      <a:pt x="10972" y="15773"/>
                    </a:lnTo>
                    <a:lnTo>
                      <a:pt x="14427" y="11950"/>
                    </a:lnTo>
                    <a:lnTo>
                      <a:pt x="16040" y="9829"/>
                    </a:lnTo>
                    <a:close/>
                  </a:path>
                </a:pathLst>
              </a:custGeom>
              <a:solidFill>
                <a:srgbClr val="1285C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2" name="object 24">
                <a:extLst>
                  <a:ext uri="{FF2B5EF4-FFF2-40B4-BE49-F238E27FC236}">
                    <a16:creationId xmlns:a16="http://schemas.microsoft.com/office/drawing/2014/main" xmlns="" id="{B3EE0B61-3FFB-44C7-B6FA-145E1A3F9AAC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301646" y="666851"/>
                <a:ext cx="12280" cy="12776"/>
              </a:xfrm>
              <a:prstGeom prst="rect">
                <a:avLst/>
              </a:prstGeom>
            </p:spPr>
          </p:pic>
          <p:pic>
            <p:nvPicPr>
              <p:cNvPr id="63" name="object 25">
                <a:extLst>
                  <a:ext uri="{FF2B5EF4-FFF2-40B4-BE49-F238E27FC236}">
                    <a16:creationId xmlns:a16="http://schemas.microsoft.com/office/drawing/2014/main" xmlns="" id="{2DB6E0A2-067F-4DDA-AA40-4ABD068C04A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37415" y="610693"/>
                <a:ext cx="300641" cy="589058"/>
              </a:xfrm>
              <a:prstGeom prst="rect">
                <a:avLst/>
              </a:prstGeom>
            </p:spPr>
          </p:pic>
          <p:pic>
            <p:nvPicPr>
              <p:cNvPr id="64" name="object 26">
                <a:extLst>
                  <a:ext uri="{FF2B5EF4-FFF2-40B4-BE49-F238E27FC236}">
                    <a16:creationId xmlns:a16="http://schemas.microsoft.com/office/drawing/2014/main" xmlns="" id="{F8C0BB11-FFCC-4F3A-8A36-12CA2AFA634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505722" y="1138300"/>
                <a:ext cx="6642" cy="2565"/>
              </a:xfrm>
              <a:prstGeom prst="rect">
                <a:avLst/>
              </a:prstGeom>
            </p:spPr>
          </p:pic>
          <p:pic>
            <p:nvPicPr>
              <p:cNvPr id="65" name="object 27">
                <a:extLst>
                  <a:ext uri="{FF2B5EF4-FFF2-40B4-BE49-F238E27FC236}">
                    <a16:creationId xmlns:a16="http://schemas.microsoft.com/office/drawing/2014/main" xmlns="" id="{888C8078-879C-4B4D-BCF0-129D1F3F7148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53760" y="1083891"/>
                <a:ext cx="76104" cy="82643"/>
              </a:xfrm>
              <a:prstGeom prst="rect">
                <a:avLst/>
              </a:prstGeom>
            </p:spPr>
          </p:pic>
          <p:pic>
            <p:nvPicPr>
              <p:cNvPr id="66" name="object 28">
                <a:extLst>
                  <a:ext uri="{FF2B5EF4-FFF2-40B4-BE49-F238E27FC236}">
                    <a16:creationId xmlns:a16="http://schemas.microsoft.com/office/drawing/2014/main" xmlns="" id="{E7F63A1B-71E4-4DC6-8B08-42FD784249C9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91346" y="1137171"/>
                <a:ext cx="29248" cy="15773"/>
              </a:xfrm>
              <a:prstGeom prst="rect">
                <a:avLst/>
              </a:prstGeom>
            </p:spPr>
          </p:pic>
          <p:sp>
            <p:nvSpPr>
              <p:cNvPr id="67" name="object 29">
                <a:extLst>
                  <a:ext uri="{FF2B5EF4-FFF2-40B4-BE49-F238E27FC236}">
                    <a16:creationId xmlns:a16="http://schemas.microsoft.com/office/drawing/2014/main" xmlns="" id="{C478F4F6-775E-4214-8A87-B81B49467659}"/>
                  </a:ext>
                </a:extLst>
              </p:cNvPr>
              <p:cNvSpPr/>
              <p:nvPr/>
            </p:nvSpPr>
            <p:spPr>
              <a:xfrm>
                <a:off x="2532797" y="546162"/>
                <a:ext cx="20955" cy="20320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20320">
                    <a:moveTo>
                      <a:pt x="16090" y="0"/>
                    </a:moveTo>
                    <a:lnTo>
                      <a:pt x="10363" y="0"/>
                    </a:lnTo>
                    <a:lnTo>
                      <a:pt x="4635" y="0"/>
                    </a:lnTo>
                    <a:lnTo>
                      <a:pt x="0" y="4533"/>
                    </a:lnTo>
                    <a:lnTo>
                      <a:pt x="0" y="15697"/>
                    </a:lnTo>
                    <a:lnTo>
                      <a:pt x="4635" y="20231"/>
                    </a:lnTo>
                    <a:lnTo>
                      <a:pt x="16090" y="20231"/>
                    </a:lnTo>
                    <a:lnTo>
                      <a:pt x="20726" y="15697"/>
                    </a:lnTo>
                    <a:lnTo>
                      <a:pt x="20726" y="4533"/>
                    </a:lnTo>
                    <a:lnTo>
                      <a:pt x="16090" y="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30">
                <a:extLst>
                  <a:ext uri="{FF2B5EF4-FFF2-40B4-BE49-F238E27FC236}">
                    <a16:creationId xmlns:a16="http://schemas.microsoft.com/office/drawing/2014/main" xmlns="" id="{04D1EE41-623C-43AE-91BB-640E9EC9CE7D}"/>
                  </a:ext>
                </a:extLst>
              </p:cNvPr>
              <p:cNvSpPr/>
              <p:nvPr/>
            </p:nvSpPr>
            <p:spPr>
              <a:xfrm>
                <a:off x="2422779" y="551598"/>
                <a:ext cx="128905" cy="86995"/>
              </a:xfrm>
              <a:custGeom>
                <a:avLst/>
                <a:gdLst/>
                <a:ahLst/>
                <a:cxnLst/>
                <a:rect l="l" t="t" r="r" b="b"/>
                <a:pathLst>
                  <a:path w="128905" h="86995">
                    <a:moveTo>
                      <a:pt x="9779" y="84848"/>
                    </a:moveTo>
                    <a:lnTo>
                      <a:pt x="6121" y="70827"/>
                    </a:lnTo>
                    <a:lnTo>
                      <a:pt x="4025" y="69240"/>
                    </a:lnTo>
                    <a:lnTo>
                      <a:pt x="1981" y="67500"/>
                    </a:lnTo>
                    <a:lnTo>
                      <a:pt x="0" y="65570"/>
                    </a:lnTo>
                    <a:lnTo>
                      <a:pt x="2451" y="82880"/>
                    </a:lnTo>
                    <a:lnTo>
                      <a:pt x="9779" y="84848"/>
                    </a:lnTo>
                    <a:close/>
                  </a:path>
                  <a:path w="128905" h="86995">
                    <a:moveTo>
                      <a:pt x="24650" y="86410"/>
                    </a:moveTo>
                    <a:lnTo>
                      <a:pt x="23406" y="84480"/>
                    </a:lnTo>
                    <a:lnTo>
                      <a:pt x="21894" y="82042"/>
                    </a:lnTo>
                    <a:lnTo>
                      <a:pt x="20256" y="79222"/>
                    </a:lnTo>
                    <a:lnTo>
                      <a:pt x="15798" y="77216"/>
                    </a:lnTo>
                    <a:lnTo>
                      <a:pt x="11290" y="74650"/>
                    </a:lnTo>
                    <a:lnTo>
                      <a:pt x="6959" y="71450"/>
                    </a:lnTo>
                    <a:lnTo>
                      <a:pt x="7823" y="73469"/>
                    </a:lnTo>
                    <a:lnTo>
                      <a:pt x="22682" y="86194"/>
                    </a:lnTo>
                    <a:lnTo>
                      <a:pt x="24650" y="86410"/>
                    </a:lnTo>
                    <a:close/>
                  </a:path>
                  <a:path w="128905" h="86995">
                    <a:moveTo>
                      <a:pt x="125171" y="2095"/>
                    </a:moveTo>
                    <a:lnTo>
                      <a:pt x="123024" y="0"/>
                    </a:lnTo>
                    <a:lnTo>
                      <a:pt x="120370" y="0"/>
                    </a:lnTo>
                    <a:lnTo>
                      <a:pt x="117716" y="0"/>
                    </a:lnTo>
                    <a:lnTo>
                      <a:pt x="115570" y="2095"/>
                    </a:lnTo>
                    <a:lnTo>
                      <a:pt x="115570" y="7277"/>
                    </a:lnTo>
                    <a:lnTo>
                      <a:pt x="117716" y="9372"/>
                    </a:lnTo>
                    <a:lnTo>
                      <a:pt x="123024" y="9372"/>
                    </a:lnTo>
                    <a:lnTo>
                      <a:pt x="125171" y="7277"/>
                    </a:lnTo>
                    <a:lnTo>
                      <a:pt x="125171" y="2095"/>
                    </a:lnTo>
                    <a:close/>
                  </a:path>
                  <a:path w="128905" h="86995">
                    <a:moveTo>
                      <a:pt x="128663" y="23241"/>
                    </a:moveTo>
                    <a:lnTo>
                      <a:pt x="126123" y="24320"/>
                    </a:lnTo>
                    <a:lnTo>
                      <a:pt x="123329" y="24917"/>
                    </a:lnTo>
                    <a:lnTo>
                      <a:pt x="117551" y="24917"/>
                    </a:lnTo>
                    <a:lnTo>
                      <a:pt x="114858" y="24371"/>
                    </a:lnTo>
                    <a:lnTo>
                      <a:pt x="112407" y="23368"/>
                    </a:lnTo>
                    <a:lnTo>
                      <a:pt x="112839" y="34937"/>
                    </a:lnTo>
                    <a:lnTo>
                      <a:pt x="113563" y="58127"/>
                    </a:lnTo>
                    <a:lnTo>
                      <a:pt x="115404" y="57962"/>
                    </a:lnTo>
                    <a:lnTo>
                      <a:pt x="115125" y="56908"/>
                    </a:lnTo>
                    <a:lnTo>
                      <a:pt x="115100" y="56781"/>
                    </a:lnTo>
                    <a:lnTo>
                      <a:pt x="114833" y="56908"/>
                    </a:lnTo>
                    <a:lnTo>
                      <a:pt x="115087" y="56743"/>
                    </a:lnTo>
                    <a:lnTo>
                      <a:pt x="120345" y="54406"/>
                    </a:lnTo>
                    <a:lnTo>
                      <a:pt x="125056" y="55943"/>
                    </a:lnTo>
                    <a:lnTo>
                      <a:pt x="126682" y="56629"/>
                    </a:lnTo>
                    <a:lnTo>
                      <a:pt x="126923" y="54406"/>
                    </a:lnTo>
                    <a:lnTo>
                      <a:pt x="127622" y="47929"/>
                    </a:lnTo>
                    <a:lnTo>
                      <a:pt x="128206" y="40068"/>
                    </a:lnTo>
                    <a:lnTo>
                      <a:pt x="128536" y="32131"/>
                    </a:lnTo>
                    <a:lnTo>
                      <a:pt x="128638" y="24917"/>
                    </a:lnTo>
                    <a:lnTo>
                      <a:pt x="128663" y="23241"/>
                    </a:lnTo>
                    <a:close/>
                  </a:path>
                </a:pathLst>
              </a:custGeom>
              <a:solidFill>
                <a:srgbClr val="FAC60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31">
                <a:extLst>
                  <a:ext uri="{FF2B5EF4-FFF2-40B4-BE49-F238E27FC236}">
                    <a16:creationId xmlns:a16="http://schemas.microsoft.com/office/drawing/2014/main" xmlns="" id="{28F4C414-F846-40E5-8E3F-9B54B2ADC4F7}"/>
                  </a:ext>
                </a:extLst>
              </p:cNvPr>
              <p:cNvSpPr/>
              <p:nvPr/>
            </p:nvSpPr>
            <p:spPr>
              <a:xfrm>
                <a:off x="2539644" y="579589"/>
                <a:ext cx="8255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19684">
                    <a:moveTo>
                      <a:pt x="7531" y="5448"/>
                    </a:moveTo>
                    <a:lnTo>
                      <a:pt x="6858" y="4419"/>
                    </a:lnTo>
                    <a:lnTo>
                      <a:pt x="7264" y="3098"/>
                    </a:lnTo>
                    <a:lnTo>
                      <a:pt x="6794" y="1689"/>
                    </a:lnTo>
                    <a:lnTo>
                      <a:pt x="4076" y="0"/>
                    </a:lnTo>
                    <a:lnTo>
                      <a:pt x="1955" y="495"/>
                    </a:lnTo>
                    <a:lnTo>
                      <a:pt x="25" y="3175"/>
                    </a:lnTo>
                    <a:lnTo>
                      <a:pt x="0" y="4597"/>
                    </a:lnTo>
                    <a:lnTo>
                      <a:pt x="673" y="5626"/>
                    </a:lnTo>
                    <a:lnTo>
                      <a:pt x="266" y="6946"/>
                    </a:lnTo>
                    <a:lnTo>
                      <a:pt x="736" y="8356"/>
                    </a:lnTo>
                    <a:lnTo>
                      <a:pt x="2082" y="9194"/>
                    </a:lnTo>
                    <a:lnTo>
                      <a:pt x="2400" y="9334"/>
                    </a:lnTo>
                    <a:lnTo>
                      <a:pt x="3289" y="8953"/>
                    </a:lnTo>
                    <a:lnTo>
                      <a:pt x="4305" y="8902"/>
                    </a:lnTo>
                    <a:lnTo>
                      <a:pt x="5194" y="9245"/>
                    </a:lnTo>
                    <a:lnTo>
                      <a:pt x="5765" y="8978"/>
                    </a:lnTo>
                    <a:lnTo>
                      <a:pt x="6286" y="8559"/>
                    </a:lnTo>
                    <a:lnTo>
                      <a:pt x="7505" y="6870"/>
                    </a:lnTo>
                    <a:lnTo>
                      <a:pt x="7531" y="5448"/>
                    </a:lnTo>
                    <a:close/>
                  </a:path>
                  <a:path w="8255" h="19684">
                    <a:moveTo>
                      <a:pt x="8255" y="15976"/>
                    </a:moveTo>
                    <a:lnTo>
                      <a:pt x="8140" y="14224"/>
                    </a:lnTo>
                    <a:lnTo>
                      <a:pt x="7086" y="13131"/>
                    </a:lnTo>
                    <a:lnTo>
                      <a:pt x="6972" y="13512"/>
                    </a:lnTo>
                    <a:lnTo>
                      <a:pt x="6794" y="13893"/>
                    </a:lnTo>
                    <a:lnTo>
                      <a:pt x="5384" y="15862"/>
                    </a:lnTo>
                    <a:lnTo>
                      <a:pt x="3149" y="16370"/>
                    </a:lnTo>
                    <a:lnTo>
                      <a:pt x="1320" y="15240"/>
                    </a:lnTo>
                    <a:lnTo>
                      <a:pt x="1117" y="15074"/>
                    </a:lnTo>
                    <a:lnTo>
                      <a:pt x="939" y="14884"/>
                    </a:lnTo>
                    <a:lnTo>
                      <a:pt x="533" y="16256"/>
                    </a:lnTo>
                    <a:lnTo>
                      <a:pt x="1028" y="17729"/>
                    </a:lnTo>
                    <a:lnTo>
                      <a:pt x="3873" y="19481"/>
                    </a:lnTo>
                    <a:lnTo>
                      <a:pt x="6096" y="18973"/>
                    </a:lnTo>
                    <a:lnTo>
                      <a:pt x="8255" y="15976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0" name="object 32">
                <a:extLst>
                  <a:ext uri="{FF2B5EF4-FFF2-40B4-BE49-F238E27FC236}">
                    <a16:creationId xmlns:a16="http://schemas.microsoft.com/office/drawing/2014/main" xmlns="" id="{FD80083A-45C0-4ECE-BE50-94E85B96B593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228688" y="696068"/>
                <a:ext cx="477389" cy="471623"/>
              </a:xfrm>
              <a:prstGeom prst="rect">
                <a:avLst/>
              </a:prstGeom>
            </p:spPr>
          </p:pic>
          <p:sp>
            <p:nvSpPr>
              <p:cNvPr id="71" name="object 33">
                <a:extLst>
                  <a:ext uri="{FF2B5EF4-FFF2-40B4-BE49-F238E27FC236}">
                    <a16:creationId xmlns:a16="http://schemas.microsoft.com/office/drawing/2014/main" xmlns="" id="{759BA937-FD78-44CE-8B9B-BB8B8D86729F}"/>
                  </a:ext>
                </a:extLst>
              </p:cNvPr>
              <p:cNvSpPr/>
              <p:nvPr/>
            </p:nvSpPr>
            <p:spPr>
              <a:xfrm>
                <a:off x="2539250" y="588111"/>
                <a:ext cx="8890" cy="19685"/>
              </a:xfrm>
              <a:custGeom>
                <a:avLst/>
                <a:gdLst/>
                <a:ahLst/>
                <a:cxnLst/>
                <a:rect l="l" t="t" r="r" b="b"/>
                <a:pathLst>
                  <a:path w="8889" h="19684">
                    <a:moveTo>
                      <a:pt x="8089" y="4089"/>
                    </a:moveTo>
                    <a:lnTo>
                      <a:pt x="7747" y="1981"/>
                    </a:lnTo>
                    <a:lnTo>
                      <a:pt x="6146" y="990"/>
                    </a:lnTo>
                    <a:lnTo>
                      <a:pt x="4546" y="0"/>
                    </a:lnTo>
                    <a:lnTo>
                      <a:pt x="2311" y="508"/>
                    </a:lnTo>
                    <a:lnTo>
                      <a:pt x="0" y="3746"/>
                    </a:lnTo>
                    <a:lnTo>
                      <a:pt x="342" y="5867"/>
                    </a:lnTo>
                    <a:lnTo>
                      <a:pt x="3543" y="7835"/>
                    </a:lnTo>
                    <a:lnTo>
                      <a:pt x="5778" y="7327"/>
                    </a:lnTo>
                    <a:lnTo>
                      <a:pt x="8089" y="4089"/>
                    </a:lnTo>
                    <a:close/>
                  </a:path>
                  <a:path w="8889" h="19684">
                    <a:moveTo>
                      <a:pt x="8356" y="16090"/>
                    </a:moveTo>
                    <a:lnTo>
                      <a:pt x="7696" y="14960"/>
                    </a:lnTo>
                    <a:lnTo>
                      <a:pt x="8064" y="13550"/>
                    </a:lnTo>
                    <a:lnTo>
                      <a:pt x="7543" y="12065"/>
                    </a:lnTo>
                    <a:lnTo>
                      <a:pt x="4597" y="10236"/>
                    </a:lnTo>
                    <a:lnTo>
                      <a:pt x="2247" y="10769"/>
                    </a:lnTo>
                    <a:lnTo>
                      <a:pt x="152" y="13690"/>
                    </a:lnTo>
                    <a:lnTo>
                      <a:pt x="101" y="15189"/>
                    </a:lnTo>
                    <a:lnTo>
                      <a:pt x="762" y="16306"/>
                    </a:lnTo>
                    <a:lnTo>
                      <a:pt x="482" y="17399"/>
                    </a:lnTo>
                    <a:lnTo>
                      <a:pt x="723" y="18542"/>
                    </a:lnTo>
                    <a:lnTo>
                      <a:pt x="1435" y="19367"/>
                    </a:lnTo>
                    <a:lnTo>
                      <a:pt x="3594" y="18884"/>
                    </a:lnTo>
                    <a:lnTo>
                      <a:pt x="5537" y="18961"/>
                    </a:lnTo>
                    <a:lnTo>
                      <a:pt x="7086" y="19227"/>
                    </a:lnTo>
                    <a:lnTo>
                      <a:pt x="7366" y="18884"/>
                    </a:lnTo>
                    <a:lnTo>
                      <a:pt x="8305" y="17576"/>
                    </a:lnTo>
                    <a:lnTo>
                      <a:pt x="8356" y="16306"/>
                    </a:lnTo>
                    <a:lnTo>
                      <a:pt x="8356" y="16090"/>
                    </a:lnTo>
                    <a:close/>
                  </a:path>
                </a:pathLst>
              </a:custGeom>
              <a:solidFill>
                <a:srgbClr val="A15B4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1" name="object 34">
              <a:extLst>
                <a:ext uri="{FF2B5EF4-FFF2-40B4-BE49-F238E27FC236}">
                  <a16:creationId xmlns:a16="http://schemas.microsoft.com/office/drawing/2014/main" xmlns="" id="{ABBAA3CC-4A4F-47CD-B6C4-8222C8A1311C}"/>
                </a:ext>
              </a:extLst>
            </p:cNvPr>
            <p:cNvSpPr txBox="1"/>
            <p:nvPr/>
          </p:nvSpPr>
          <p:spPr>
            <a:xfrm>
              <a:off x="8088662" y="375659"/>
              <a:ext cx="1648503" cy="443006"/>
            </a:xfrm>
            <a:prstGeom prst="rect">
              <a:avLst/>
            </a:prstGeom>
          </p:spPr>
          <p:txBody>
            <a:bodyPr vert="horz" wrap="square" lIns="0" tIns="28575" rIns="0" bIns="0" rtlCol="0">
              <a:spAutoFit/>
            </a:bodyPr>
            <a:lstStyle/>
            <a:p>
              <a:pPr marL="12700" marR="5080">
                <a:lnSpc>
                  <a:spcPts val="1060"/>
                </a:lnSpc>
                <a:spcBef>
                  <a:spcPts val="225"/>
                </a:spcBef>
              </a:pP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Министерство</a:t>
              </a:r>
              <a:r>
                <a:rPr sz="900" spc="13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экономического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развития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900" spc="5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инвестиций </a:t>
              </a:r>
              <a:r>
                <a:rPr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Самарской</a:t>
              </a:r>
              <a:r>
                <a:rPr sz="900" spc="105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spc="-1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области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bject 34">
              <a:extLst>
                <a:ext uri="{FF2B5EF4-FFF2-40B4-BE49-F238E27FC236}">
                  <a16:creationId xmlns:a16="http://schemas.microsoft.com/office/drawing/2014/main" xmlns="" id="{FB464BFF-E7CD-4395-8FE9-957EB05CB533}"/>
                </a:ext>
              </a:extLst>
            </p:cNvPr>
            <p:cNvSpPr txBox="1"/>
            <p:nvPr/>
          </p:nvSpPr>
          <p:spPr>
            <a:xfrm>
              <a:off x="10988595" y="393231"/>
              <a:ext cx="1065472" cy="444352"/>
            </a:xfrm>
            <a:prstGeom prst="rect">
              <a:avLst/>
            </a:prstGeom>
          </p:spPr>
          <p:txBody>
            <a:bodyPr vert="horz" wrap="square" lIns="0" tIns="28575" rIns="0" bIns="0" rtlCol="0" anchor="ctr">
              <a:spAutoFit/>
            </a:bodyPr>
            <a:lstStyle/>
            <a:p>
              <a:pPr marL="12700" marR="5080">
                <a:spcBef>
                  <a:spcPts val="225"/>
                </a:spcBef>
              </a:pPr>
              <a:r>
                <a:rPr lang="ru-RU" sz="900" dirty="0">
                  <a:solidFill>
                    <a:srgbClr val="1D1D1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Муниципальный район Алексеевский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264" y="374367"/>
            <a:ext cx="367542" cy="54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57" y="1291545"/>
            <a:ext cx="9699278" cy="4954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940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5">
            <a:extLst>
              <a:ext uri="{FF2B5EF4-FFF2-40B4-BE49-F238E27FC236}">
                <a16:creationId xmlns:a16="http://schemas.microsoft.com/office/drawing/2014/main" xmlns="" id="{9BD17555-308E-CBDD-8812-C263B0DFF0AF}"/>
              </a:ext>
            </a:extLst>
          </p:cNvPr>
          <p:cNvSpPr txBox="1">
            <a:spLocks/>
          </p:cNvSpPr>
          <p:nvPr/>
        </p:nvSpPr>
        <p:spPr>
          <a:xfrm>
            <a:off x="544747" y="235574"/>
            <a:ext cx="5265503" cy="749564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l">
              <a:lnSpc>
                <a:spcPct val="100000"/>
              </a:lnSpc>
              <a:spcBef>
                <a:spcPts val="1045"/>
              </a:spcBef>
            </a:pP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grpSp>
        <p:nvGrpSpPr>
          <p:cNvPr id="44" name="object 6">
            <a:extLst>
              <a:ext uri="{FF2B5EF4-FFF2-40B4-BE49-F238E27FC236}">
                <a16:creationId xmlns:a16="http://schemas.microsoft.com/office/drawing/2014/main" xmlns="" id="{B36DE6F5-F4C7-DBAF-3AF7-F37BE77EBE7B}"/>
              </a:ext>
            </a:extLst>
          </p:cNvPr>
          <p:cNvGrpSpPr/>
          <p:nvPr/>
        </p:nvGrpSpPr>
        <p:grpSpPr>
          <a:xfrm>
            <a:off x="4369766" y="296798"/>
            <a:ext cx="629285" cy="688340"/>
            <a:chOff x="2228689" y="511439"/>
            <a:chExt cx="629285" cy="688340"/>
          </a:xfrm>
        </p:grpSpPr>
        <p:pic>
          <p:nvPicPr>
            <p:cNvPr id="45" name="object 7">
              <a:extLst>
                <a:ext uri="{FF2B5EF4-FFF2-40B4-BE49-F238E27FC236}">
                  <a16:creationId xmlns:a16="http://schemas.microsoft.com/office/drawing/2014/main" xmlns="" id="{1702486E-963B-9732-711B-2071DFB01B0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6" name="object 8">
              <a:extLst>
                <a:ext uri="{FF2B5EF4-FFF2-40B4-BE49-F238E27FC236}">
                  <a16:creationId xmlns:a16="http://schemas.microsoft.com/office/drawing/2014/main" xmlns="" id="{DAAE0CD0-66F3-489B-2E43-26581F61B93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47" name="object 9">
              <a:extLst>
                <a:ext uri="{FF2B5EF4-FFF2-40B4-BE49-F238E27FC236}">
                  <a16:creationId xmlns:a16="http://schemas.microsoft.com/office/drawing/2014/main" xmlns="" id="{685EC4EC-DA92-BEF6-D3F9-785BFDA1DC09}"/>
                </a:ext>
              </a:extLst>
            </p:cNvPr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object 10">
              <a:extLst>
                <a:ext uri="{FF2B5EF4-FFF2-40B4-BE49-F238E27FC236}">
                  <a16:creationId xmlns:a16="http://schemas.microsoft.com/office/drawing/2014/main" xmlns="" id="{6AA2FCD3-B31E-26E7-4999-F3A64DE41CC9}"/>
                </a:ext>
              </a:extLst>
            </p:cNvPr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object 11">
              <a:extLst>
                <a:ext uri="{FF2B5EF4-FFF2-40B4-BE49-F238E27FC236}">
                  <a16:creationId xmlns:a16="http://schemas.microsoft.com/office/drawing/2014/main" xmlns="" id="{4FC0ADAF-0FC6-17DB-DEB8-5BFF2AF9E1CC}"/>
                </a:ext>
              </a:extLst>
            </p:cNvPr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0" name="object 12">
              <a:extLst>
                <a:ext uri="{FF2B5EF4-FFF2-40B4-BE49-F238E27FC236}">
                  <a16:creationId xmlns:a16="http://schemas.microsoft.com/office/drawing/2014/main" xmlns="" id="{91A1521B-664A-8EC1-26EA-474B9407781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51" name="object 13">
              <a:extLst>
                <a:ext uri="{FF2B5EF4-FFF2-40B4-BE49-F238E27FC236}">
                  <a16:creationId xmlns:a16="http://schemas.microsoft.com/office/drawing/2014/main" xmlns="" id="{EA1EB914-C4FB-BF18-AEB8-A8F4D9DAC33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52" name="object 14">
              <a:extLst>
                <a:ext uri="{FF2B5EF4-FFF2-40B4-BE49-F238E27FC236}">
                  <a16:creationId xmlns:a16="http://schemas.microsoft.com/office/drawing/2014/main" xmlns="" id="{AB6A7C5D-EB82-5D0D-DD7B-6B74925EF2FF}"/>
                </a:ext>
              </a:extLst>
            </p:cNvPr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xmlns="" id="{23682C1E-2C52-0175-2D4A-026AAC8B45C1}"/>
                </a:ext>
              </a:extLst>
            </p:cNvPr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4" name="object 16">
              <a:extLst>
                <a:ext uri="{FF2B5EF4-FFF2-40B4-BE49-F238E27FC236}">
                  <a16:creationId xmlns:a16="http://schemas.microsoft.com/office/drawing/2014/main" xmlns="" id="{B1279B92-DA67-4134-AE0C-BE0AD32F19B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55" name="object 17">
              <a:extLst>
                <a:ext uri="{FF2B5EF4-FFF2-40B4-BE49-F238E27FC236}">
                  <a16:creationId xmlns:a16="http://schemas.microsoft.com/office/drawing/2014/main" xmlns="" id="{65906B94-1389-1DDF-92A0-89B936BC64C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56" name="object 18">
              <a:extLst>
                <a:ext uri="{FF2B5EF4-FFF2-40B4-BE49-F238E27FC236}">
                  <a16:creationId xmlns:a16="http://schemas.microsoft.com/office/drawing/2014/main" xmlns="" id="{DB07808D-52F8-8DE5-2CC5-5D20B395F143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57" name="object 19">
              <a:extLst>
                <a:ext uri="{FF2B5EF4-FFF2-40B4-BE49-F238E27FC236}">
                  <a16:creationId xmlns:a16="http://schemas.microsoft.com/office/drawing/2014/main" xmlns="" id="{988CA873-70EC-665C-CA14-E0B296352E0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58" name="object 20">
              <a:extLst>
                <a:ext uri="{FF2B5EF4-FFF2-40B4-BE49-F238E27FC236}">
                  <a16:creationId xmlns:a16="http://schemas.microsoft.com/office/drawing/2014/main" xmlns="" id="{CD0743B2-511B-80D0-BBEB-6A1DEB1A56B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59" name="object 21">
              <a:extLst>
                <a:ext uri="{FF2B5EF4-FFF2-40B4-BE49-F238E27FC236}">
                  <a16:creationId xmlns:a16="http://schemas.microsoft.com/office/drawing/2014/main" xmlns="" id="{5B803722-519C-A1DA-0FA1-23EE423F21FA}"/>
                </a:ext>
              </a:extLst>
            </p:cNvPr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object 22">
              <a:extLst>
                <a:ext uri="{FF2B5EF4-FFF2-40B4-BE49-F238E27FC236}">
                  <a16:creationId xmlns:a16="http://schemas.microsoft.com/office/drawing/2014/main" xmlns="" id="{E31DAF71-99E7-3FD4-A02A-804849FF0747}"/>
                </a:ext>
              </a:extLst>
            </p:cNvPr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object 23">
              <a:extLst>
                <a:ext uri="{FF2B5EF4-FFF2-40B4-BE49-F238E27FC236}">
                  <a16:creationId xmlns:a16="http://schemas.microsoft.com/office/drawing/2014/main" xmlns="" id="{65315CAE-6486-E01F-34F2-BBF485F0B198}"/>
                </a:ext>
              </a:extLst>
            </p:cNvPr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2" name="object 24">
              <a:extLst>
                <a:ext uri="{FF2B5EF4-FFF2-40B4-BE49-F238E27FC236}">
                  <a16:creationId xmlns:a16="http://schemas.microsoft.com/office/drawing/2014/main" xmlns="" id="{D3552C64-1139-28E3-92E7-6189A72BAFB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63" name="object 25">
              <a:extLst>
                <a:ext uri="{FF2B5EF4-FFF2-40B4-BE49-F238E27FC236}">
                  <a16:creationId xmlns:a16="http://schemas.microsoft.com/office/drawing/2014/main" xmlns="" id="{0F89AB17-071C-6813-4291-8907B6A2378A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64" name="object 26">
              <a:extLst>
                <a:ext uri="{FF2B5EF4-FFF2-40B4-BE49-F238E27FC236}">
                  <a16:creationId xmlns:a16="http://schemas.microsoft.com/office/drawing/2014/main" xmlns="" id="{7B755C44-24A4-2F1A-DEFA-BFE11D40B7F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65" name="object 27">
              <a:extLst>
                <a:ext uri="{FF2B5EF4-FFF2-40B4-BE49-F238E27FC236}">
                  <a16:creationId xmlns:a16="http://schemas.microsoft.com/office/drawing/2014/main" xmlns="" id="{8327032A-DB51-7C9D-EFC4-9385B216F20B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66" name="object 28">
              <a:extLst>
                <a:ext uri="{FF2B5EF4-FFF2-40B4-BE49-F238E27FC236}">
                  <a16:creationId xmlns:a16="http://schemas.microsoft.com/office/drawing/2014/main" xmlns="" id="{B5047B7F-4A50-D8D3-FDD4-09CC6A68DF6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67" name="object 29">
              <a:extLst>
                <a:ext uri="{FF2B5EF4-FFF2-40B4-BE49-F238E27FC236}">
                  <a16:creationId xmlns:a16="http://schemas.microsoft.com/office/drawing/2014/main" xmlns="" id="{5B908974-2305-AE19-CA41-B8561C41DC61}"/>
                </a:ext>
              </a:extLst>
            </p:cNvPr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object 30">
              <a:extLst>
                <a:ext uri="{FF2B5EF4-FFF2-40B4-BE49-F238E27FC236}">
                  <a16:creationId xmlns:a16="http://schemas.microsoft.com/office/drawing/2014/main" xmlns="" id="{3B4EA6B9-0C1D-5220-05CC-4393F95AFCE8}"/>
                </a:ext>
              </a:extLst>
            </p:cNvPr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object 31">
              <a:extLst>
                <a:ext uri="{FF2B5EF4-FFF2-40B4-BE49-F238E27FC236}">
                  <a16:creationId xmlns:a16="http://schemas.microsoft.com/office/drawing/2014/main" xmlns="" id="{29599B90-AD0E-CB89-6289-1B2DA3B2CC9A}"/>
                </a:ext>
              </a:extLst>
            </p:cNvPr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0" name="object 32">
              <a:extLst>
                <a:ext uri="{FF2B5EF4-FFF2-40B4-BE49-F238E27FC236}">
                  <a16:creationId xmlns:a16="http://schemas.microsoft.com/office/drawing/2014/main" xmlns="" id="{C0761E03-75D8-D6A6-8D00-584FE44B48D6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71" name="object 33">
              <a:extLst>
                <a:ext uri="{FF2B5EF4-FFF2-40B4-BE49-F238E27FC236}">
                  <a16:creationId xmlns:a16="http://schemas.microsoft.com/office/drawing/2014/main" xmlns="" id="{096F8F6A-F2C2-C0FF-D925-164007B8301E}"/>
                </a:ext>
              </a:extLst>
            </p:cNvPr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2" name="object 34">
            <a:extLst>
              <a:ext uri="{FF2B5EF4-FFF2-40B4-BE49-F238E27FC236}">
                <a16:creationId xmlns:a16="http://schemas.microsoft.com/office/drawing/2014/main" xmlns="" id="{557AAE29-8554-943A-F4C2-0FE574F12907}"/>
              </a:ext>
            </a:extLst>
          </p:cNvPr>
          <p:cNvSpPr txBox="1"/>
          <p:nvPr/>
        </p:nvSpPr>
        <p:spPr>
          <a:xfrm>
            <a:off x="5147403" y="427196"/>
            <a:ext cx="2285697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  <a:r>
              <a:rPr sz="1200" spc="13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1200" spc="5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инвестиций </a:t>
            </a:r>
            <a:r>
              <a:rPr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Самарской</a:t>
            </a:r>
            <a:r>
              <a:rPr sz="1200" spc="105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spc="-1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840507D0-0853-4DA8-F552-148578F8B3C8}"/>
              </a:ext>
            </a:extLst>
          </p:cNvPr>
          <p:cNvGrpSpPr/>
          <p:nvPr/>
        </p:nvGrpSpPr>
        <p:grpSpPr>
          <a:xfrm>
            <a:off x="6472222" y="4491498"/>
            <a:ext cx="1737606" cy="1735958"/>
            <a:chOff x="1363840" y="5010746"/>
            <a:chExt cx="1083513" cy="1082485"/>
          </a:xfrm>
        </p:grpSpPr>
        <p:grpSp>
          <p:nvGrpSpPr>
            <p:cNvPr id="3" name="object 106">
              <a:extLst>
                <a:ext uri="{FF2B5EF4-FFF2-40B4-BE49-F238E27FC236}">
                  <a16:creationId xmlns:a16="http://schemas.microsoft.com/office/drawing/2014/main" xmlns="" id="{6079DF60-20AA-79B5-7E3D-F1A297CB726C}"/>
                </a:ext>
              </a:extLst>
            </p:cNvPr>
            <p:cNvGrpSpPr/>
            <p:nvPr/>
          </p:nvGrpSpPr>
          <p:grpSpPr>
            <a:xfrm>
              <a:off x="1363840" y="5010746"/>
              <a:ext cx="953135" cy="1082040"/>
              <a:chOff x="1363840" y="5010746"/>
              <a:chExt cx="953135" cy="1082040"/>
            </a:xfrm>
          </p:grpSpPr>
          <p:sp>
            <p:nvSpPr>
              <p:cNvPr id="18" name="object 107">
                <a:extLst>
                  <a:ext uri="{FF2B5EF4-FFF2-40B4-BE49-F238E27FC236}">
                    <a16:creationId xmlns:a16="http://schemas.microsoft.com/office/drawing/2014/main" xmlns="" id="{93427ABB-A059-116C-F21A-A4669703ED71}"/>
                  </a:ext>
                </a:extLst>
              </p:cNvPr>
              <p:cNvSpPr/>
              <p:nvPr/>
            </p:nvSpPr>
            <p:spPr>
              <a:xfrm>
                <a:off x="1363840" y="5010746"/>
                <a:ext cx="476884" cy="1082040"/>
              </a:xfrm>
              <a:custGeom>
                <a:avLst/>
                <a:gdLst/>
                <a:ahLst/>
                <a:cxnLst/>
                <a:rect l="l" t="t" r="r" b="b"/>
                <a:pathLst>
                  <a:path w="476885" h="1082039">
                    <a:moveTo>
                      <a:pt x="129959" y="476059"/>
                    </a:moveTo>
                    <a:lnTo>
                      <a:pt x="86639" y="476059"/>
                    </a:lnTo>
                    <a:lnTo>
                      <a:pt x="86639" y="432777"/>
                    </a:lnTo>
                    <a:lnTo>
                      <a:pt x="43319" y="432777"/>
                    </a:lnTo>
                    <a:lnTo>
                      <a:pt x="43319" y="476059"/>
                    </a:lnTo>
                    <a:lnTo>
                      <a:pt x="0" y="476059"/>
                    </a:lnTo>
                    <a:lnTo>
                      <a:pt x="0" y="649173"/>
                    </a:lnTo>
                    <a:lnTo>
                      <a:pt x="43319" y="649173"/>
                    </a:lnTo>
                    <a:lnTo>
                      <a:pt x="43319" y="605891"/>
                    </a:lnTo>
                    <a:lnTo>
                      <a:pt x="86639" y="605891"/>
                    </a:lnTo>
                    <a:lnTo>
                      <a:pt x="86639" y="562610"/>
                    </a:lnTo>
                    <a:lnTo>
                      <a:pt x="129959" y="562610"/>
                    </a:lnTo>
                    <a:lnTo>
                      <a:pt x="129959" y="476059"/>
                    </a:lnTo>
                    <a:close/>
                  </a:path>
                  <a:path w="476885" h="1082039">
                    <a:moveTo>
                      <a:pt x="173278" y="432777"/>
                    </a:moveTo>
                    <a:lnTo>
                      <a:pt x="129959" y="432777"/>
                    </a:lnTo>
                    <a:lnTo>
                      <a:pt x="129959" y="476059"/>
                    </a:lnTo>
                    <a:lnTo>
                      <a:pt x="173278" y="476059"/>
                    </a:lnTo>
                    <a:lnTo>
                      <a:pt x="173278" y="432777"/>
                    </a:lnTo>
                    <a:close/>
                  </a:path>
                  <a:path w="476885" h="1082039">
                    <a:moveTo>
                      <a:pt x="173278" y="346227"/>
                    </a:moveTo>
                    <a:lnTo>
                      <a:pt x="129959" y="346227"/>
                    </a:lnTo>
                    <a:lnTo>
                      <a:pt x="86639" y="346227"/>
                    </a:lnTo>
                    <a:lnTo>
                      <a:pt x="43319" y="346227"/>
                    </a:lnTo>
                    <a:lnTo>
                      <a:pt x="0" y="346227"/>
                    </a:lnTo>
                    <a:lnTo>
                      <a:pt x="0" y="432777"/>
                    </a:lnTo>
                    <a:lnTo>
                      <a:pt x="43319" y="432777"/>
                    </a:lnTo>
                    <a:lnTo>
                      <a:pt x="43319" y="389509"/>
                    </a:lnTo>
                    <a:lnTo>
                      <a:pt x="86639" y="389509"/>
                    </a:lnTo>
                    <a:lnTo>
                      <a:pt x="86639" y="432777"/>
                    </a:lnTo>
                    <a:lnTo>
                      <a:pt x="129959" y="432777"/>
                    </a:lnTo>
                    <a:lnTo>
                      <a:pt x="129959" y="389509"/>
                    </a:lnTo>
                    <a:lnTo>
                      <a:pt x="173278" y="389509"/>
                    </a:lnTo>
                    <a:lnTo>
                      <a:pt x="173278" y="346227"/>
                    </a:lnTo>
                    <a:close/>
                  </a:path>
                  <a:path w="476885" h="1082039">
                    <a:moveTo>
                      <a:pt x="216598" y="865555"/>
                    </a:moveTo>
                    <a:lnTo>
                      <a:pt x="173278" y="865555"/>
                    </a:lnTo>
                    <a:lnTo>
                      <a:pt x="129959" y="865555"/>
                    </a:lnTo>
                    <a:lnTo>
                      <a:pt x="86639" y="865555"/>
                    </a:lnTo>
                    <a:lnTo>
                      <a:pt x="86639" y="995387"/>
                    </a:lnTo>
                    <a:lnTo>
                      <a:pt x="129959" y="995387"/>
                    </a:lnTo>
                    <a:lnTo>
                      <a:pt x="173278" y="995387"/>
                    </a:lnTo>
                    <a:lnTo>
                      <a:pt x="216598" y="995387"/>
                    </a:lnTo>
                    <a:lnTo>
                      <a:pt x="216598" y="865555"/>
                    </a:lnTo>
                    <a:close/>
                  </a:path>
                  <a:path w="476885" h="1082039">
                    <a:moveTo>
                      <a:pt x="216598" y="519341"/>
                    </a:moveTo>
                    <a:lnTo>
                      <a:pt x="173278" y="519341"/>
                    </a:lnTo>
                    <a:lnTo>
                      <a:pt x="173278" y="562610"/>
                    </a:lnTo>
                    <a:lnTo>
                      <a:pt x="129959" y="562610"/>
                    </a:lnTo>
                    <a:lnTo>
                      <a:pt x="129959" y="605891"/>
                    </a:lnTo>
                    <a:lnTo>
                      <a:pt x="173278" y="605891"/>
                    </a:lnTo>
                    <a:lnTo>
                      <a:pt x="216598" y="605891"/>
                    </a:lnTo>
                    <a:lnTo>
                      <a:pt x="216598" y="519341"/>
                    </a:lnTo>
                    <a:close/>
                  </a:path>
                  <a:path w="476885" h="1082039">
                    <a:moveTo>
                      <a:pt x="216598" y="86563"/>
                    </a:moveTo>
                    <a:lnTo>
                      <a:pt x="173278" y="86563"/>
                    </a:lnTo>
                    <a:lnTo>
                      <a:pt x="129959" y="86563"/>
                    </a:lnTo>
                    <a:lnTo>
                      <a:pt x="86639" y="86563"/>
                    </a:lnTo>
                    <a:lnTo>
                      <a:pt x="86639" y="216408"/>
                    </a:lnTo>
                    <a:lnTo>
                      <a:pt x="129959" y="216408"/>
                    </a:lnTo>
                    <a:lnTo>
                      <a:pt x="173278" y="216408"/>
                    </a:lnTo>
                    <a:lnTo>
                      <a:pt x="216598" y="216408"/>
                    </a:lnTo>
                    <a:lnTo>
                      <a:pt x="216598" y="86563"/>
                    </a:lnTo>
                    <a:close/>
                  </a:path>
                  <a:path w="476885" h="1082039">
                    <a:moveTo>
                      <a:pt x="259918" y="476059"/>
                    </a:moveTo>
                    <a:lnTo>
                      <a:pt x="216598" y="476059"/>
                    </a:lnTo>
                    <a:lnTo>
                      <a:pt x="216598" y="519341"/>
                    </a:lnTo>
                    <a:lnTo>
                      <a:pt x="259918" y="519341"/>
                    </a:lnTo>
                    <a:lnTo>
                      <a:pt x="259918" y="476059"/>
                    </a:lnTo>
                    <a:close/>
                  </a:path>
                  <a:path w="476885" h="1082039">
                    <a:moveTo>
                      <a:pt x="303237" y="779005"/>
                    </a:moveTo>
                    <a:lnTo>
                      <a:pt x="259918" y="779005"/>
                    </a:lnTo>
                    <a:lnTo>
                      <a:pt x="259918" y="822286"/>
                    </a:lnTo>
                    <a:lnTo>
                      <a:pt x="259918" y="1038669"/>
                    </a:lnTo>
                    <a:lnTo>
                      <a:pt x="43319" y="1038669"/>
                    </a:lnTo>
                    <a:lnTo>
                      <a:pt x="43319" y="822286"/>
                    </a:lnTo>
                    <a:lnTo>
                      <a:pt x="259918" y="822286"/>
                    </a:lnTo>
                    <a:lnTo>
                      <a:pt x="259918" y="779005"/>
                    </a:lnTo>
                    <a:lnTo>
                      <a:pt x="0" y="779005"/>
                    </a:lnTo>
                    <a:lnTo>
                      <a:pt x="0" y="1081951"/>
                    </a:lnTo>
                    <a:lnTo>
                      <a:pt x="303237" y="1081951"/>
                    </a:lnTo>
                    <a:lnTo>
                      <a:pt x="303237" y="779005"/>
                    </a:lnTo>
                    <a:close/>
                  </a:path>
                  <a:path w="476885" h="1082039">
                    <a:moveTo>
                      <a:pt x="303237" y="692442"/>
                    </a:moveTo>
                    <a:lnTo>
                      <a:pt x="259918" y="692442"/>
                    </a:lnTo>
                    <a:lnTo>
                      <a:pt x="259918" y="649173"/>
                    </a:lnTo>
                    <a:lnTo>
                      <a:pt x="216598" y="649173"/>
                    </a:lnTo>
                    <a:lnTo>
                      <a:pt x="216598" y="692442"/>
                    </a:lnTo>
                    <a:lnTo>
                      <a:pt x="173278" y="692442"/>
                    </a:lnTo>
                    <a:lnTo>
                      <a:pt x="173278" y="649173"/>
                    </a:lnTo>
                    <a:lnTo>
                      <a:pt x="129959" y="649173"/>
                    </a:lnTo>
                    <a:lnTo>
                      <a:pt x="129959" y="605891"/>
                    </a:lnTo>
                    <a:lnTo>
                      <a:pt x="86639" y="605891"/>
                    </a:lnTo>
                    <a:lnTo>
                      <a:pt x="86639" y="649173"/>
                    </a:lnTo>
                    <a:lnTo>
                      <a:pt x="43319" y="649173"/>
                    </a:lnTo>
                    <a:lnTo>
                      <a:pt x="43319" y="692442"/>
                    </a:lnTo>
                    <a:lnTo>
                      <a:pt x="0" y="692442"/>
                    </a:lnTo>
                    <a:lnTo>
                      <a:pt x="0" y="735723"/>
                    </a:lnTo>
                    <a:lnTo>
                      <a:pt x="216598" y="735723"/>
                    </a:lnTo>
                    <a:lnTo>
                      <a:pt x="216598" y="692454"/>
                    </a:lnTo>
                    <a:lnTo>
                      <a:pt x="259918" y="692454"/>
                    </a:lnTo>
                    <a:lnTo>
                      <a:pt x="259918" y="735723"/>
                    </a:lnTo>
                    <a:lnTo>
                      <a:pt x="303237" y="735723"/>
                    </a:lnTo>
                    <a:lnTo>
                      <a:pt x="303237" y="692442"/>
                    </a:lnTo>
                    <a:close/>
                  </a:path>
                  <a:path w="476885" h="1082039">
                    <a:moveTo>
                      <a:pt x="303237" y="605891"/>
                    </a:moveTo>
                    <a:lnTo>
                      <a:pt x="259918" y="605891"/>
                    </a:lnTo>
                    <a:lnTo>
                      <a:pt x="259918" y="649173"/>
                    </a:lnTo>
                    <a:lnTo>
                      <a:pt x="303237" y="649173"/>
                    </a:lnTo>
                    <a:lnTo>
                      <a:pt x="303237" y="605891"/>
                    </a:lnTo>
                    <a:close/>
                  </a:path>
                  <a:path w="476885" h="1082039">
                    <a:moveTo>
                      <a:pt x="303237" y="519341"/>
                    </a:moveTo>
                    <a:lnTo>
                      <a:pt x="259918" y="519341"/>
                    </a:lnTo>
                    <a:lnTo>
                      <a:pt x="259918" y="562622"/>
                    </a:lnTo>
                    <a:lnTo>
                      <a:pt x="303237" y="562622"/>
                    </a:lnTo>
                    <a:lnTo>
                      <a:pt x="303237" y="519341"/>
                    </a:lnTo>
                    <a:close/>
                  </a:path>
                  <a:path w="476885" h="1082039">
                    <a:moveTo>
                      <a:pt x="303237" y="432777"/>
                    </a:moveTo>
                    <a:lnTo>
                      <a:pt x="259918" y="432777"/>
                    </a:lnTo>
                    <a:lnTo>
                      <a:pt x="259918" y="389509"/>
                    </a:lnTo>
                    <a:lnTo>
                      <a:pt x="216598" y="389509"/>
                    </a:lnTo>
                    <a:lnTo>
                      <a:pt x="216598" y="432790"/>
                    </a:lnTo>
                    <a:lnTo>
                      <a:pt x="259918" y="432790"/>
                    </a:lnTo>
                    <a:lnTo>
                      <a:pt x="259918" y="476059"/>
                    </a:lnTo>
                    <a:lnTo>
                      <a:pt x="303237" y="476059"/>
                    </a:lnTo>
                    <a:lnTo>
                      <a:pt x="303237" y="432777"/>
                    </a:lnTo>
                    <a:close/>
                  </a:path>
                  <a:path w="476885" h="1082039">
                    <a:moveTo>
                      <a:pt x="303237" y="346227"/>
                    </a:moveTo>
                    <a:lnTo>
                      <a:pt x="259918" y="346227"/>
                    </a:lnTo>
                    <a:lnTo>
                      <a:pt x="259918" y="389509"/>
                    </a:lnTo>
                    <a:lnTo>
                      <a:pt x="303237" y="389509"/>
                    </a:lnTo>
                    <a:lnTo>
                      <a:pt x="303237" y="346227"/>
                    </a:lnTo>
                    <a:close/>
                  </a:path>
                  <a:path w="476885" h="1082039">
                    <a:moveTo>
                      <a:pt x="303237" y="0"/>
                    </a:moveTo>
                    <a:lnTo>
                      <a:pt x="259918" y="0"/>
                    </a:lnTo>
                    <a:lnTo>
                      <a:pt x="259918" y="43281"/>
                    </a:lnTo>
                    <a:lnTo>
                      <a:pt x="259918" y="259664"/>
                    </a:lnTo>
                    <a:lnTo>
                      <a:pt x="43319" y="259664"/>
                    </a:lnTo>
                    <a:lnTo>
                      <a:pt x="43319" y="43281"/>
                    </a:lnTo>
                    <a:lnTo>
                      <a:pt x="259918" y="43281"/>
                    </a:lnTo>
                    <a:lnTo>
                      <a:pt x="259918" y="0"/>
                    </a:lnTo>
                    <a:lnTo>
                      <a:pt x="0" y="0"/>
                    </a:lnTo>
                    <a:lnTo>
                      <a:pt x="0" y="302945"/>
                    </a:lnTo>
                    <a:lnTo>
                      <a:pt x="303237" y="302945"/>
                    </a:lnTo>
                    <a:lnTo>
                      <a:pt x="303237" y="0"/>
                    </a:lnTo>
                    <a:close/>
                  </a:path>
                  <a:path w="476885" h="1082039">
                    <a:moveTo>
                      <a:pt x="346570" y="605891"/>
                    </a:moveTo>
                    <a:lnTo>
                      <a:pt x="303250" y="605891"/>
                    </a:lnTo>
                    <a:lnTo>
                      <a:pt x="303250" y="649173"/>
                    </a:lnTo>
                    <a:lnTo>
                      <a:pt x="346570" y="649173"/>
                    </a:lnTo>
                    <a:lnTo>
                      <a:pt x="346570" y="605891"/>
                    </a:lnTo>
                    <a:close/>
                  </a:path>
                  <a:path w="476885" h="1082039">
                    <a:moveTo>
                      <a:pt x="389890" y="735723"/>
                    </a:moveTo>
                    <a:lnTo>
                      <a:pt x="346570" y="735723"/>
                    </a:lnTo>
                    <a:lnTo>
                      <a:pt x="346570" y="779005"/>
                    </a:lnTo>
                    <a:lnTo>
                      <a:pt x="389890" y="779005"/>
                    </a:lnTo>
                    <a:lnTo>
                      <a:pt x="389890" y="735723"/>
                    </a:lnTo>
                    <a:close/>
                  </a:path>
                  <a:path w="476885" h="1082039">
                    <a:moveTo>
                      <a:pt x="389890" y="259664"/>
                    </a:moveTo>
                    <a:lnTo>
                      <a:pt x="346570" y="259664"/>
                    </a:lnTo>
                    <a:lnTo>
                      <a:pt x="346570" y="302945"/>
                    </a:lnTo>
                    <a:lnTo>
                      <a:pt x="389890" y="302945"/>
                    </a:lnTo>
                    <a:lnTo>
                      <a:pt x="389890" y="259664"/>
                    </a:lnTo>
                    <a:close/>
                  </a:path>
                  <a:path w="476885" h="1082039">
                    <a:moveTo>
                      <a:pt x="389890" y="0"/>
                    </a:moveTo>
                    <a:lnTo>
                      <a:pt x="346570" y="0"/>
                    </a:lnTo>
                    <a:lnTo>
                      <a:pt x="346570" y="43281"/>
                    </a:lnTo>
                    <a:lnTo>
                      <a:pt x="389890" y="43281"/>
                    </a:lnTo>
                    <a:lnTo>
                      <a:pt x="389890" y="0"/>
                    </a:lnTo>
                    <a:close/>
                  </a:path>
                  <a:path w="476885" h="1082039">
                    <a:moveTo>
                      <a:pt x="433209" y="952119"/>
                    </a:moveTo>
                    <a:lnTo>
                      <a:pt x="389890" y="952119"/>
                    </a:lnTo>
                    <a:lnTo>
                      <a:pt x="389890" y="908837"/>
                    </a:lnTo>
                    <a:lnTo>
                      <a:pt x="346570" y="908837"/>
                    </a:lnTo>
                    <a:lnTo>
                      <a:pt x="346570" y="1081951"/>
                    </a:lnTo>
                    <a:lnTo>
                      <a:pt x="389890" y="1081951"/>
                    </a:lnTo>
                    <a:lnTo>
                      <a:pt x="433209" y="1081951"/>
                    </a:lnTo>
                    <a:lnTo>
                      <a:pt x="433209" y="952119"/>
                    </a:lnTo>
                    <a:close/>
                  </a:path>
                  <a:path w="476885" h="1082039">
                    <a:moveTo>
                      <a:pt x="433209" y="865555"/>
                    </a:moveTo>
                    <a:lnTo>
                      <a:pt x="389890" y="865555"/>
                    </a:lnTo>
                    <a:lnTo>
                      <a:pt x="389890" y="908837"/>
                    </a:lnTo>
                    <a:lnTo>
                      <a:pt x="433209" y="908837"/>
                    </a:lnTo>
                    <a:lnTo>
                      <a:pt x="433209" y="865555"/>
                    </a:lnTo>
                    <a:close/>
                  </a:path>
                  <a:path w="476885" h="1082039">
                    <a:moveTo>
                      <a:pt x="433209" y="605891"/>
                    </a:moveTo>
                    <a:lnTo>
                      <a:pt x="389890" y="605891"/>
                    </a:lnTo>
                    <a:lnTo>
                      <a:pt x="389890" y="649173"/>
                    </a:lnTo>
                    <a:lnTo>
                      <a:pt x="346570" y="649173"/>
                    </a:lnTo>
                    <a:lnTo>
                      <a:pt x="346570" y="692454"/>
                    </a:lnTo>
                    <a:lnTo>
                      <a:pt x="389890" y="692454"/>
                    </a:lnTo>
                    <a:lnTo>
                      <a:pt x="433209" y="692442"/>
                    </a:lnTo>
                    <a:lnTo>
                      <a:pt x="433209" y="605891"/>
                    </a:lnTo>
                    <a:close/>
                  </a:path>
                  <a:path w="476885" h="1082039">
                    <a:moveTo>
                      <a:pt x="476529" y="692442"/>
                    </a:moveTo>
                    <a:lnTo>
                      <a:pt x="433209" y="692442"/>
                    </a:lnTo>
                    <a:lnTo>
                      <a:pt x="433209" y="865555"/>
                    </a:lnTo>
                    <a:lnTo>
                      <a:pt x="476529" y="865555"/>
                    </a:lnTo>
                    <a:lnTo>
                      <a:pt x="476529" y="692442"/>
                    </a:lnTo>
                    <a:close/>
                  </a:path>
                  <a:path w="476885" h="1082039">
                    <a:moveTo>
                      <a:pt x="476529" y="216408"/>
                    </a:moveTo>
                    <a:lnTo>
                      <a:pt x="433209" y="216408"/>
                    </a:lnTo>
                    <a:lnTo>
                      <a:pt x="433209" y="432777"/>
                    </a:lnTo>
                    <a:lnTo>
                      <a:pt x="389890" y="432777"/>
                    </a:lnTo>
                    <a:lnTo>
                      <a:pt x="389890" y="476059"/>
                    </a:lnTo>
                    <a:lnTo>
                      <a:pt x="389890" y="519341"/>
                    </a:lnTo>
                    <a:lnTo>
                      <a:pt x="346570" y="519341"/>
                    </a:lnTo>
                    <a:lnTo>
                      <a:pt x="346570" y="476059"/>
                    </a:lnTo>
                    <a:lnTo>
                      <a:pt x="389890" y="476059"/>
                    </a:lnTo>
                    <a:lnTo>
                      <a:pt x="389890" y="432777"/>
                    </a:lnTo>
                    <a:lnTo>
                      <a:pt x="389890" y="346227"/>
                    </a:lnTo>
                    <a:lnTo>
                      <a:pt x="346570" y="346227"/>
                    </a:lnTo>
                    <a:lnTo>
                      <a:pt x="346570" y="432777"/>
                    </a:lnTo>
                    <a:lnTo>
                      <a:pt x="303250" y="432777"/>
                    </a:lnTo>
                    <a:lnTo>
                      <a:pt x="303250" y="562610"/>
                    </a:lnTo>
                    <a:lnTo>
                      <a:pt x="346570" y="562610"/>
                    </a:lnTo>
                    <a:lnTo>
                      <a:pt x="346570" y="605891"/>
                    </a:lnTo>
                    <a:lnTo>
                      <a:pt x="389890" y="605891"/>
                    </a:lnTo>
                    <a:lnTo>
                      <a:pt x="389890" y="562610"/>
                    </a:lnTo>
                    <a:lnTo>
                      <a:pt x="433209" y="562610"/>
                    </a:lnTo>
                    <a:lnTo>
                      <a:pt x="476529" y="562635"/>
                    </a:lnTo>
                    <a:lnTo>
                      <a:pt x="476529" y="216408"/>
                    </a:lnTo>
                    <a:close/>
                  </a:path>
                  <a:path w="476885" h="1082039">
                    <a:moveTo>
                      <a:pt x="476529" y="0"/>
                    </a:moveTo>
                    <a:lnTo>
                      <a:pt x="433209" y="0"/>
                    </a:lnTo>
                    <a:lnTo>
                      <a:pt x="433209" y="43281"/>
                    </a:lnTo>
                    <a:lnTo>
                      <a:pt x="389890" y="43281"/>
                    </a:lnTo>
                    <a:lnTo>
                      <a:pt x="389890" y="86563"/>
                    </a:lnTo>
                    <a:lnTo>
                      <a:pt x="346570" y="86563"/>
                    </a:lnTo>
                    <a:lnTo>
                      <a:pt x="346570" y="216408"/>
                    </a:lnTo>
                    <a:lnTo>
                      <a:pt x="389890" y="216408"/>
                    </a:lnTo>
                    <a:lnTo>
                      <a:pt x="389890" y="173126"/>
                    </a:lnTo>
                    <a:lnTo>
                      <a:pt x="433209" y="173126"/>
                    </a:lnTo>
                    <a:lnTo>
                      <a:pt x="476529" y="173113"/>
                    </a:lnTo>
                    <a:lnTo>
                      <a:pt x="476529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object 108">
                <a:extLst>
                  <a:ext uri="{FF2B5EF4-FFF2-40B4-BE49-F238E27FC236}">
                    <a16:creationId xmlns:a16="http://schemas.microsoft.com/office/drawing/2014/main" xmlns="" id="{13C507B0-3F3A-7D28-B24F-13DD466232C4}"/>
                  </a:ext>
                </a:extLst>
              </p:cNvPr>
              <p:cNvSpPr/>
              <p:nvPr/>
            </p:nvSpPr>
            <p:spPr>
              <a:xfrm>
                <a:off x="1797050" y="5010746"/>
                <a:ext cx="520065" cy="1082040"/>
              </a:xfrm>
              <a:custGeom>
                <a:avLst/>
                <a:gdLst/>
                <a:ahLst/>
                <a:cxnLst/>
                <a:rect l="l" t="t" r="r" b="b"/>
                <a:pathLst>
                  <a:path w="520064" h="1082039">
                    <a:moveTo>
                      <a:pt x="43319" y="1038669"/>
                    </a:moveTo>
                    <a:lnTo>
                      <a:pt x="0" y="1038669"/>
                    </a:lnTo>
                    <a:lnTo>
                      <a:pt x="0" y="1081951"/>
                    </a:lnTo>
                    <a:lnTo>
                      <a:pt x="43319" y="1081951"/>
                    </a:lnTo>
                    <a:lnTo>
                      <a:pt x="43319" y="1038669"/>
                    </a:lnTo>
                    <a:close/>
                  </a:path>
                  <a:path w="520064" h="1082039">
                    <a:moveTo>
                      <a:pt x="43319" y="692442"/>
                    </a:moveTo>
                    <a:lnTo>
                      <a:pt x="0" y="692442"/>
                    </a:lnTo>
                    <a:lnTo>
                      <a:pt x="0" y="865555"/>
                    </a:lnTo>
                    <a:lnTo>
                      <a:pt x="43319" y="865555"/>
                    </a:lnTo>
                    <a:lnTo>
                      <a:pt x="43319" y="692442"/>
                    </a:lnTo>
                    <a:close/>
                  </a:path>
                  <a:path w="520064" h="1082039">
                    <a:moveTo>
                      <a:pt x="173278" y="605891"/>
                    </a:moveTo>
                    <a:lnTo>
                      <a:pt x="129959" y="605891"/>
                    </a:lnTo>
                    <a:lnTo>
                      <a:pt x="129959" y="649173"/>
                    </a:lnTo>
                    <a:lnTo>
                      <a:pt x="173278" y="649173"/>
                    </a:lnTo>
                    <a:lnTo>
                      <a:pt x="173278" y="605891"/>
                    </a:lnTo>
                    <a:close/>
                  </a:path>
                  <a:path w="520064" h="1082039">
                    <a:moveTo>
                      <a:pt x="173278" y="0"/>
                    </a:moveTo>
                    <a:lnTo>
                      <a:pt x="129959" y="0"/>
                    </a:lnTo>
                    <a:lnTo>
                      <a:pt x="86639" y="0"/>
                    </a:lnTo>
                    <a:lnTo>
                      <a:pt x="86639" y="43281"/>
                    </a:lnTo>
                    <a:lnTo>
                      <a:pt x="43319" y="43281"/>
                    </a:lnTo>
                    <a:lnTo>
                      <a:pt x="43319" y="86563"/>
                    </a:lnTo>
                    <a:lnTo>
                      <a:pt x="86639" y="86563"/>
                    </a:lnTo>
                    <a:lnTo>
                      <a:pt x="129959" y="86550"/>
                    </a:lnTo>
                    <a:lnTo>
                      <a:pt x="129959" y="43281"/>
                    </a:lnTo>
                    <a:lnTo>
                      <a:pt x="173278" y="43281"/>
                    </a:lnTo>
                    <a:lnTo>
                      <a:pt x="173278" y="0"/>
                    </a:lnTo>
                    <a:close/>
                  </a:path>
                  <a:path w="520064" h="1082039">
                    <a:moveTo>
                      <a:pt x="259918" y="476059"/>
                    </a:moveTo>
                    <a:lnTo>
                      <a:pt x="216598" y="476059"/>
                    </a:lnTo>
                    <a:lnTo>
                      <a:pt x="216598" y="519341"/>
                    </a:lnTo>
                    <a:lnTo>
                      <a:pt x="259918" y="519341"/>
                    </a:lnTo>
                    <a:lnTo>
                      <a:pt x="259918" y="476059"/>
                    </a:lnTo>
                    <a:close/>
                  </a:path>
                  <a:path w="520064" h="1082039">
                    <a:moveTo>
                      <a:pt x="259918" y="302945"/>
                    </a:moveTo>
                    <a:lnTo>
                      <a:pt x="216598" y="302945"/>
                    </a:lnTo>
                    <a:lnTo>
                      <a:pt x="216598" y="346227"/>
                    </a:lnTo>
                    <a:lnTo>
                      <a:pt x="259918" y="346227"/>
                    </a:lnTo>
                    <a:lnTo>
                      <a:pt x="259918" y="302945"/>
                    </a:lnTo>
                    <a:close/>
                  </a:path>
                  <a:path w="520064" h="1082039">
                    <a:moveTo>
                      <a:pt x="303237" y="692442"/>
                    </a:moveTo>
                    <a:lnTo>
                      <a:pt x="259918" y="692442"/>
                    </a:lnTo>
                    <a:lnTo>
                      <a:pt x="259918" y="649173"/>
                    </a:lnTo>
                    <a:lnTo>
                      <a:pt x="216598" y="649173"/>
                    </a:lnTo>
                    <a:lnTo>
                      <a:pt x="173278" y="649173"/>
                    </a:lnTo>
                    <a:lnTo>
                      <a:pt x="173278" y="692442"/>
                    </a:lnTo>
                    <a:lnTo>
                      <a:pt x="129959" y="692442"/>
                    </a:lnTo>
                    <a:lnTo>
                      <a:pt x="129959" y="735723"/>
                    </a:lnTo>
                    <a:lnTo>
                      <a:pt x="173278" y="735723"/>
                    </a:lnTo>
                    <a:lnTo>
                      <a:pt x="216598" y="735723"/>
                    </a:lnTo>
                    <a:lnTo>
                      <a:pt x="259918" y="735723"/>
                    </a:lnTo>
                    <a:lnTo>
                      <a:pt x="259918" y="822286"/>
                    </a:lnTo>
                    <a:lnTo>
                      <a:pt x="216598" y="822286"/>
                    </a:lnTo>
                    <a:lnTo>
                      <a:pt x="216598" y="779005"/>
                    </a:lnTo>
                    <a:lnTo>
                      <a:pt x="173278" y="779005"/>
                    </a:lnTo>
                    <a:lnTo>
                      <a:pt x="129959" y="779005"/>
                    </a:lnTo>
                    <a:lnTo>
                      <a:pt x="129959" y="822286"/>
                    </a:lnTo>
                    <a:lnTo>
                      <a:pt x="173278" y="822286"/>
                    </a:lnTo>
                    <a:lnTo>
                      <a:pt x="173278" y="952119"/>
                    </a:lnTo>
                    <a:lnTo>
                      <a:pt x="129959" y="952119"/>
                    </a:lnTo>
                    <a:lnTo>
                      <a:pt x="129959" y="908837"/>
                    </a:lnTo>
                    <a:lnTo>
                      <a:pt x="86639" y="908837"/>
                    </a:lnTo>
                    <a:lnTo>
                      <a:pt x="86639" y="865568"/>
                    </a:lnTo>
                    <a:lnTo>
                      <a:pt x="129959" y="865568"/>
                    </a:lnTo>
                    <a:lnTo>
                      <a:pt x="129959" y="822286"/>
                    </a:lnTo>
                    <a:lnTo>
                      <a:pt x="86639" y="822286"/>
                    </a:lnTo>
                    <a:lnTo>
                      <a:pt x="86639" y="865555"/>
                    </a:lnTo>
                    <a:lnTo>
                      <a:pt x="43319" y="865555"/>
                    </a:lnTo>
                    <a:lnTo>
                      <a:pt x="43319" y="952119"/>
                    </a:lnTo>
                    <a:lnTo>
                      <a:pt x="0" y="952119"/>
                    </a:lnTo>
                    <a:lnTo>
                      <a:pt x="0" y="995400"/>
                    </a:lnTo>
                    <a:lnTo>
                      <a:pt x="43319" y="995400"/>
                    </a:lnTo>
                    <a:lnTo>
                      <a:pt x="86639" y="995387"/>
                    </a:lnTo>
                    <a:lnTo>
                      <a:pt x="86639" y="1038669"/>
                    </a:lnTo>
                    <a:lnTo>
                      <a:pt x="129959" y="1038669"/>
                    </a:lnTo>
                    <a:lnTo>
                      <a:pt x="129959" y="1081951"/>
                    </a:lnTo>
                    <a:lnTo>
                      <a:pt x="173278" y="1081951"/>
                    </a:lnTo>
                    <a:lnTo>
                      <a:pt x="216598" y="1081951"/>
                    </a:lnTo>
                    <a:lnTo>
                      <a:pt x="216598" y="1038669"/>
                    </a:lnTo>
                    <a:lnTo>
                      <a:pt x="173278" y="1038669"/>
                    </a:lnTo>
                    <a:lnTo>
                      <a:pt x="173278" y="995400"/>
                    </a:lnTo>
                    <a:lnTo>
                      <a:pt x="216598" y="995400"/>
                    </a:lnTo>
                    <a:lnTo>
                      <a:pt x="216598" y="1038669"/>
                    </a:lnTo>
                    <a:lnTo>
                      <a:pt x="259918" y="1038669"/>
                    </a:lnTo>
                    <a:lnTo>
                      <a:pt x="259918" y="908837"/>
                    </a:lnTo>
                    <a:lnTo>
                      <a:pt x="216598" y="908837"/>
                    </a:lnTo>
                    <a:lnTo>
                      <a:pt x="216598" y="865568"/>
                    </a:lnTo>
                    <a:lnTo>
                      <a:pt x="259918" y="865568"/>
                    </a:lnTo>
                    <a:lnTo>
                      <a:pt x="259918" y="908837"/>
                    </a:lnTo>
                    <a:lnTo>
                      <a:pt x="303237" y="908837"/>
                    </a:lnTo>
                    <a:lnTo>
                      <a:pt x="303237" y="692442"/>
                    </a:lnTo>
                    <a:close/>
                  </a:path>
                  <a:path w="520064" h="1082039">
                    <a:moveTo>
                      <a:pt x="303237" y="562610"/>
                    </a:moveTo>
                    <a:lnTo>
                      <a:pt x="259918" y="562610"/>
                    </a:lnTo>
                    <a:lnTo>
                      <a:pt x="216598" y="562610"/>
                    </a:lnTo>
                    <a:lnTo>
                      <a:pt x="216598" y="519341"/>
                    </a:lnTo>
                    <a:lnTo>
                      <a:pt x="173278" y="519341"/>
                    </a:lnTo>
                    <a:lnTo>
                      <a:pt x="173278" y="476059"/>
                    </a:lnTo>
                    <a:lnTo>
                      <a:pt x="216598" y="476059"/>
                    </a:lnTo>
                    <a:lnTo>
                      <a:pt x="216598" y="346227"/>
                    </a:lnTo>
                    <a:lnTo>
                      <a:pt x="173278" y="346227"/>
                    </a:lnTo>
                    <a:lnTo>
                      <a:pt x="173278" y="432777"/>
                    </a:lnTo>
                    <a:lnTo>
                      <a:pt x="129959" y="432777"/>
                    </a:lnTo>
                    <a:lnTo>
                      <a:pt x="129959" y="259689"/>
                    </a:lnTo>
                    <a:lnTo>
                      <a:pt x="173278" y="259689"/>
                    </a:lnTo>
                    <a:lnTo>
                      <a:pt x="173278" y="302945"/>
                    </a:lnTo>
                    <a:lnTo>
                      <a:pt x="216598" y="302945"/>
                    </a:lnTo>
                    <a:lnTo>
                      <a:pt x="216598" y="259664"/>
                    </a:lnTo>
                    <a:lnTo>
                      <a:pt x="173278" y="259664"/>
                    </a:lnTo>
                    <a:lnTo>
                      <a:pt x="173278" y="216408"/>
                    </a:lnTo>
                    <a:lnTo>
                      <a:pt x="129959" y="216408"/>
                    </a:lnTo>
                    <a:lnTo>
                      <a:pt x="129959" y="259664"/>
                    </a:lnTo>
                    <a:lnTo>
                      <a:pt x="86639" y="259664"/>
                    </a:lnTo>
                    <a:lnTo>
                      <a:pt x="86639" y="346227"/>
                    </a:lnTo>
                    <a:lnTo>
                      <a:pt x="43319" y="346227"/>
                    </a:lnTo>
                    <a:lnTo>
                      <a:pt x="43319" y="389509"/>
                    </a:lnTo>
                    <a:lnTo>
                      <a:pt x="86639" y="389509"/>
                    </a:lnTo>
                    <a:lnTo>
                      <a:pt x="86639" y="432777"/>
                    </a:lnTo>
                    <a:lnTo>
                      <a:pt x="43319" y="432777"/>
                    </a:lnTo>
                    <a:lnTo>
                      <a:pt x="43319" y="476059"/>
                    </a:lnTo>
                    <a:lnTo>
                      <a:pt x="86639" y="476059"/>
                    </a:lnTo>
                    <a:lnTo>
                      <a:pt x="129959" y="476059"/>
                    </a:lnTo>
                    <a:lnTo>
                      <a:pt x="129959" y="519341"/>
                    </a:lnTo>
                    <a:lnTo>
                      <a:pt x="86639" y="519341"/>
                    </a:lnTo>
                    <a:lnTo>
                      <a:pt x="86639" y="562610"/>
                    </a:lnTo>
                    <a:lnTo>
                      <a:pt x="43319" y="562610"/>
                    </a:lnTo>
                    <a:lnTo>
                      <a:pt x="43319" y="692442"/>
                    </a:lnTo>
                    <a:lnTo>
                      <a:pt x="86639" y="692442"/>
                    </a:lnTo>
                    <a:lnTo>
                      <a:pt x="86639" y="605891"/>
                    </a:lnTo>
                    <a:lnTo>
                      <a:pt x="129959" y="605891"/>
                    </a:lnTo>
                    <a:lnTo>
                      <a:pt x="129959" y="562610"/>
                    </a:lnTo>
                    <a:lnTo>
                      <a:pt x="173278" y="562610"/>
                    </a:lnTo>
                    <a:lnTo>
                      <a:pt x="173278" y="605891"/>
                    </a:lnTo>
                    <a:lnTo>
                      <a:pt x="216598" y="605891"/>
                    </a:lnTo>
                    <a:lnTo>
                      <a:pt x="259918" y="605891"/>
                    </a:lnTo>
                    <a:lnTo>
                      <a:pt x="303237" y="605891"/>
                    </a:lnTo>
                    <a:lnTo>
                      <a:pt x="303237" y="562610"/>
                    </a:lnTo>
                    <a:close/>
                  </a:path>
                  <a:path w="520064" h="1082039">
                    <a:moveTo>
                      <a:pt x="303237" y="389509"/>
                    </a:moveTo>
                    <a:lnTo>
                      <a:pt x="259918" y="389509"/>
                    </a:lnTo>
                    <a:lnTo>
                      <a:pt x="259918" y="432790"/>
                    </a:lnTo>
                    <a:lnTo>
                      <a:pt x="303237" y="432790"/>
                    </a:lnTo>
                    <a:lnTo>
                      <a:pt x="303237" y="389509"/>
                    </a:lnTo>
                    <a:close/>
                  </a:path>
                  <a:path w="520064" h="1082039">
                    <a:moveTo>
                      <a:pt x="303237" y="259664"/>
                    </a:moveTo>
                    <a:lnTo>
                      <a:pt x="259918" y="259664"/>
                    </a:lnTo>
                    <a:lnTo>
                      <a:pt x="259918" y="302945"/>
                    </a:lnTo>
                    <a:lnTo>
                      <a:pt x="303237" y="302945"/>
                    </a:lnTo>
                    <a:lnTo>
                      <a:pt x="303237" y="259664"/>
                    </a:lnTo>
                    <a:close/>
                  </a:path>
                  <a:path w="520064" h="1082039">
                    <a:moveTo>
                      <a:pt x="303237" y="173113"/>
                    </a:moveTo>
                    <a:lnTo>
                      <a:pt x="259918" y="173113"/>
                    </a:lnTo>
                    <a:lnTo>
                      <a:pt x="259918" y="129832"/>
                    </a:lnTo>
                    <a:lnTo>
                      <a:pt x="216598" y="129832"/>
                    </a:lnTo>
                    <a:lnTo>
                      <a:pt x="216598" y="86563"/>
                    </a:lnTo>
                    <a:lnTo>
                      <a:pt x="173278" y="86563"/>
                    </a:lnTo>
                    <a:lnTo>
                      <a:pt x="129959" y="86563"/>
                    </a:lnTo>
                    <a:lnTo>
                      <a:pt x="129959" y="129832"/>
                    </a:lnTo>
                    <a:lnTo>
                      <a:pt x="86639" y="129832"/>
                    </a:lnTo>
                    <a:lnTo>
                      <a:pt x="86639" y="173113"/>
                    </a:lnTo>
                    <a:lnTo>
                      <a:pt x="43319" y="173113"/>
                    </a:lnTo>
                    <a:lnTo>
                      <a:pt x="43319" y="259664"/>
                    </a:lnTo>
                    <a:lnTo>
                      <a:pt x="86639" y="259664"/>
                    </a:lnTo>
                    <a:lnTo>
                      <a:pt x="86639" y="216395"/>
                    </a:lnTo>
                    <a:lnTo>
                      <a:pt x="129959" y="216395"/>
                    </a:lnTo>
                    <a:lnTo>
                      <a:pt x="129959" y="173113"/>
                    </a:lnTo>
                    <a:lnTo>
                      <a:pt x="173278" y="173113"/>
                    </a:lnTo>
                    <a:lnTo>
                      <a:pt x="173278" y="216408"/>
                    </a:lnTo>
                    <a:lnTo>
                      <a:pt x="216598" y="216408"/>
                    </a:lnTo>
                    <a:lnTo>
                      <a:pt x="259918" y="216395"/>
                    </a:lnTo>
                    <a:lnTo>
                      <a:pt x="303237" y="216395"/>
                    </a:lnTo>
                    <a:lnTo>
                      <a:pt x="303237" y="173113"/>
                    </a:lnTo>
                    <a:close/>
                  </a:path>
                  <a:path w="520064" h="1082039">
                    <a:moveTo>
                      <a:pt x="303237" y="0"/>
                    </a:moveTo>
                    <a:lnTo>
                      <a:pt x="259918" y="0"/>
                    </a:lnTo>
                    <a:lnTo>
                      <a:pt x="259918" y="129832"/>
                    </a:lnTo>
                    <a:lnTo>
                      <a:pt x="303237" y="129832"/>
                    </a:lnTo>
                    <a:lnTo>
                      <a:pt x="303237" y="0"/>
                    </a:lnTo>
                    <a:close/>
                  </a:path>
                  <a:path w="520064" h="1082039">
                    <a:moveTo>
                      <a:pt x="346570" y="1038669"/>
                    </a:moveTo>
                    <a:lnTo>
                      <a:pt x="303250" y="1038669"/>
                    </a:lnTo>
                    <a:lnTo>
                      <a:pt x="303250" y="1081951"/>
                    </a:lnTo>
                    <a:lnTo>
                      <a:pt x="346570" y="1081951"/>
                    </a:lnTo>
                    <a:lnTo>
                      <a:pt x="346570" y="1038669"/>
                    </a:lnTo>
                    <a:close/>
                  </a:path>
                  <a:path w="520064" h="1082039">
                    <a:moveTo>
                      <a:pt x="346570" y="346227"/>
                    </a:moveTo>
                    <a:lnTo>
                      <a:pt x="303250" y="346227"/>
                    </a:lnTo>
                    <a:lnTo>
                      <a:pt x="303250" y="432777"/>
                    </a:lnTo>
                    <a:lnTo>
                      <a:pt x="346570" y="432777"/>
                    </a:lnTo>
                    <a:lnTo>
                      <a:pt x="346570" y="346227"/>
                    </a:lnTo>
                    <a:close/>
                  </a:path>
                  <a:path w="520064" h="1082039">
                    <a:moveTo>
                      <a:pt x="389890" y="779005"/>
                    </a:moveTo>
                    <a:lnTo>
                      <a:pt x="346570" y="779005"/>
                    </a:lnTo>
                    <a:lnTo>
                      <a:pt x="346570" y="822286"/>
                    </a:lnTo>
                    <a:lnTo>
                      <a:pt x="389890" y="822286"/>
                    </a:lnTo>
                    <a:lnTo>
                      <a:pt x="389890" y="779005"/>
                    </a:lnTo>
                    <a:close/>
                  </a:path>
                  <a:path w="520064" h="1082039">
                    <a:moveTo>
                      <a:pt x="433209" y="389509"/>
                    </a:moveTo>
                    <a:lnTo>
                      <a:pt x="389890" y="389509"/>
                    </a:lnTo>
                    <a:lnTo>
                      <a:pt x="389890" y="432790"/>
                    </a:lnTo>
                    <a:lnTo>
                      <a:pt x="433209" y="432790"/>
                    </a:lnTo>
                    <a:lnTo>
                      <a:pt x="433209" y="389509"/>
                    </a:lnTo>
                    <a:close/>
                  </a:path>
                  <a:path w="520064" h="1082039">
                    <a:moveTo>
                      <a:pt x="476529" y="476059"/>
                    </a:moveTo>
                    <a:lnTo>
                      <a:pt x="433209" y="476059"/>
                    </a:lnTo>
                    <a:lnTo>
                      <a:pt x="433209" y="562610"/>
                    </a:lnTo>
                    <a:lnTo>
                      <a:pt x="389890" y="562610"/>
                    </a:lnTo>
                    <a:lnTo>
                      <a:pt x="389890" y="476059"/>
                    </a:lnTo>
                    <a:lnTo>
                      <a:pt x="346570" y="476059"/>
                    </a:lnTo>
                    <a:lnTo>
                      <a:pt x="346570" y="519341"/>
                    </a:lnTo>
                    <a:lnTo>
                      <a:pt x="303250" y="519341"/>
                    </a:lnTo>
                    <a:lnTo>
                      <a:pt x="303250" y="735736"/>
                    </a:lnTo>
                    <a:lnTo>
                      <a:pt x="346570" y="735736"/>
                    </a:lnTo>
                    <a:lnTo>
                      <a:pt x="389890" y="735723"/>
                    </a:lnTo>
                    <a:lnTo>
                      <a:pt x="433209" y="735723"/>
                    </a:lnTo>
                    <a:lnTo>
                      <a:pt x="433209" y="865555"/>
                    </a:lnTo>
                    <a:lnTo>
                      <a:pt x="433209" y="908837"/>
                    </a:lnTo>
                    <a:lnTo>
                      <a:pt x="433209" y="952119"/>
                    </a:lnTo>
                    <a:lnTo>
                      <a:pt x="389890" y="952119"/>
                    </a:lnTo>
                    <a:lnTo>
                      <a:pt x="389890" y="908837"/>
                    </a:lnTo>
                    <a:lnTo>
                      <a:pt x="433209" y="908837"/>
                    </a:lnTo>
                    <a:lnTo>
                      <a:pt x="433209" y="865555"/>
                    </a:lnTo>
                    <a:lnTo>
                      <a:pt x="389890" y="865555"/>
                    </a:lnTo>
                    <a:lnTo>
                      <a:pt x="346570" y="865555"/>
                    </a:lnTo>
                    <a:lnTo>
                      <a:pt x="303250" y="865555"/>
                    </a:lnTo>
                    <a:lnTo>
                      <a:pt x="303250" y="952106"/>
                    </a:lnTo>
                    <a:lnTo>
                      <a:pt x="346570" y="952106"/>
                    </a:lnTo>
                    <a:lnTo>
                      <a:pt x="346570" y="995387"/>
                    </a:lnTo>
                    <a:lnTo>
                      <a:pt x="389890" y="995387"/>
                    </a:lnTo>
                    <a:lnTo>
                      <a:pt x="433209" y="995400"/>
                    </a:lnTo>
                    <a:lnTo>
                      <a:pt x="433209" y="1038669"/>
                    </a:lnTo>
                    <a:lnTo>
                      <a:pt x="389890" y="1038669"/>
                    </a:lnTo>
                    <a:lnTo>
                      <a:pt x="389890" y="1081951"/>
                    </a:lnTo>
                    <a:lnTo>
                      <a:pt x="433209" y="1081951"/>
                    </a:lnTo>
                    <a:lnTo>
                      <a:pt x="476529" y="1081951"/>
                    </a:lnTo>
                    <a:lnTo>
                      <a:pt x="476529" y="649173"/>
                    </a:lnTo>
                    <a:lnTo>
                      <a:pt x="433209" y="649173"/>
                    </a:lnTo>
                    <a:lnTo>
                      <a:pt x="433209" y="692442"/>
                    </a:lnTo>
                    <a:lnTo>
                      <a:pt x="389890" y="692442"/>
                    </a:lnTo>
                    <a:lnTo>
                      <a:pt x="389890" y="649173"/>
                    </a:lnTo>
                    <a:lnTo>
                      <a:pt x="346570" y="649173"/>
                    </a:lnTo>
                    <a:lnTo>
                      <a:pt x="346570" y="605891"/>
                    </a:lnTo>
                    <a:lnTo>
                      <a:pt x="389890" y="605891"/>
                    </a:lnTo>
                    <a:lnTo>
                      <a:pt x="433209" y="605891"/>
                    </a:lnTo>
                    <a:lnTo>
                      <a:pt x="476529" y="605891"/>
                    </a:lnTo>
                    <a:lnTo>
                      <a:pt x="476529" y="476059"/>
                    </a:lnTo>
                    <a:close/>
                  </a:path>
                  <a:path w="520064" h="1082039">
                    <a:moveTo>
                      <a:pt x="519849" y="346227"/>
                    </a:moveTo>
                    <a:lnTo>
                      <a:pt x="476529" y="346227"/>
                    </a:lnTo>
                    <a:lnTo>
                      <a:pt x="433209" y="346227"/>
                    </a:lnTo>
                    <a:lnTo>
                      <a:pt x="433209" y="389509"/>
                    </a:lnTo>
                    <a:lnTo>
                      <a:pt x="476529" y="389509"/>
                    </a:lnTo>
                    <a:lnTo>
                      <a:pt x="519849" y="389509"/>
                    </a:lnTo>
                    <a:lnTo>
                      <a:pt x="519849" y="346227"/>
                    </a:lnTo>
                    <a:close/>
                  </a:path>
                  <a:path w="520064" h="1082039">
                    <a:moveTo>
                      <a:pt x="519849" y="86563"/>
                    </a:moveTo>
                    <a:lnTo>
                      <a:pt x="476529" y="86563"/>
                    </a:lnTo>
                    <a:lnTo>
                      <a:pt x="433209" y="86563"/>
                    </a:lnTo>
                    <a:lnTo>
                      <a:pt x="433209" y="216408"/>
                    </a:lnTo>
                    <a:lnTo>
                      <a:pt x="476529" y="216408"/>
                    </a:lnTo>
                    <a:lnTo>
                      <a:pt x="519849" y="216408"/>
                    </a:lnTo>
                    <a:lnTo>
                      <a:pt x="519849" y="86563"/>
                    </a:lnTo>
                    <a:close/>
                  </a:path>
                  <a:path w="520064" h="1082039">
                    <a:moveTo>
                      <a:pt x="519849" y="0"/>
                    </a:moveTo>
                    <a:lnTo>
                      <a:pt x="476529" y="0"/>
                    </a:lnTo>
                    <a:lnTo>
                      <a:pt x="433209" y="0"/>
                    </a:lnTo>
                    <a:lnTo>
                      <a:pt x="389890" y="0"/>
                    </a:lnTo>
                    <a:lnTo>
                      <a:pt x="346570" y="0"/>
                    </a:lnTo>
                    <a:lnTo>
                      <a:pt x="346570" y="302945"/>
                    </a:lnTo>
                    <a:lnTo>
                      <a:pt x="389890" y="302945"/>
                    </a:lnTo>
                    <a:lnTo>
                      <a:pt x="433209" y="302945"/>
                    </a:lnTo>
                    <a:lnTo>
                      <a:pt x="476529" y="302945"/>
                    </a:lnTo>
                    <a:lnTo>
                      <a:pt x="519849" y="302945"/>
                    </a:lnTo>
                    <a:lnTo>
                      <a:pt x="519849" y="259664"/>
                    </a:lnTo>
                    <a:lnTo>
                      <a:pt x="476529" y="259664"/>
                    </a:lnTo>
                    <a:lnTo>
                      <a:pt x="433209" y="259664"/>
                    </a:lnTo>
                    <a:lnTo>
                      <a:pt x="389890" y="259664"/>
                    </a:lnTo>
                    <a:lnTo>
                      <a:pt x="389890" y="43281"/>
                    </a:lnTo>
                    <a:lnTo>
                      <a:pt x="433209" y="43281"/>
                    </a:lnTo>
                    <a:lnTo>
                      <a:pt x="476529" y="43281"/>
                    </a:lnTo>
                    <a:lnTo>
                      <a:pt x="519849" y="43281"/>
                    </a:lnTo>
                    <a:lnTo>
                      <a:pt x="519849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" name="object 109">
              <a:extLst>
                <a:ext uri="{FF2B5EF4-FFF2-40B4-BE49-F238E27FC236}">
                  <a16:creationId xmlns:a16="http://schemas.microsoft.com/office/drawing/2014/main" xmlns="" id="{53FF79D3-EC9F-0CA3-DBAF-46B074D3185A}"/>
                </a:ext>
              </a:extLst>
            </p:cNvPr>
            <p:cNvSpPr/>
            <p:nvPr/>
          </p:nvSpPr>
          <p:spPr>
            <a:xfrm>
              <a:off x="2273579" y="5486806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object 110">
              <a:extLst>
                <a:ext uri="{FF2B5EF4-FFF2-40B4-BE49-F238E27FC236}">
                  <a16:creationId xmlns:a16="http://schemas.microsoft.com/office/drawing/2014/main" xmlns="" id="{CF9EFFCE-65DC-EEC7-99F1-1AA32A279F16}"/>
                </a:ext>
              </a:extLst>
            </p:cNvPr>
            <p:cNvSpPr/>
            <p:nvPr/>
          </p:nvSpPr>
          <p:spPr>
            <a:xfrm>
              <a:off x="2273579" y="5659920"/>
              <a:ext cx="43815" cy="173355"/>
            </a:xfrm>
            <a:custGeom>
              <a:avLst/>
              <a:gdLst/>
              <a:ahLst/>
              <a:cxnLst/>
              <a:rect l="l" t="t" r="r" b="b"/>
              <a:pathLst>
                <a:path w="43814" h="173354">
                  <a:moveTo>
                    <a:pt x="43319" y="129832"/>
                  </a:moveTo>
                  <a:lnTo>
                    <a:pt x="0" y="129832"/>
                  </a:lnTo>
                  <a:lnTo>
                    <a:pt x="0" y="173113"/>
                  </a:lnTo>
                  <a:lnTo>
                    <a:pt x="43319" y="173113"/>
                  </a:lnTo>
                  <a:lnTo>
                    <a:pt x="43319" y="129832"/>
                  </a:lnTo>
                  <a:close/>
                </a:path>
                <a:path w="43814" h="173354">
                  <a:moveTo>
                    <a:pt x="43319" y="0"/>
                  </a:moveTo>
                  <a:lnTo>
                    <a:pt x="0" y="0"/>
                  </a:lnTo>
                  <a:lnTo>
                    <a:pt x="0" y="86550"/>
                  </a:lnTo>
                  <a:lnTo>
                    <a:pt x="43319" y="86550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object 111">
              <a:extLst>
                <a:ext uri="{FF2B5EF4-FFF2-40B4-BE49-F238E27FC236}">
                  <a16:creationId xmlns:a16="http://schemas.microsoft.com/office/drawing/2014/main" xmlns="" id="{B7C618C8-461A-4DD2-3A03-9C23307C414F}"/>
                </a:ext>
              </a:extLst>
            </p:cNvPr>
            <p:cNvSpPr/>
            <p:nvPr/>
          </p:nvSpPr>
          <p:spPr>
            <a:xfrm>
              <a:off x="2273579" y="5962865"/>
              <a:ext cx="43815" cy="130175"/>
            </a:xfrm>
            <a:custGeom>
              <a:avLst/>
              <a:gdLst/>
              <a:ahLst/>
              <a:cxnLst/>
              <a:rect l="l" t="t" r="r" b="b"/>
              <a:pathLst>
                <a:path w="43814" h="130175">
                  <a:moveTo>
                    <a:pt x="43319" y="86550"/>
                  </a:moveTo>
                  <a:lnTo>
                    <a:pt x="0" y="86550"/>
                  </a:lnTo>
                  <a:lnTo>
                    <a:pt x="0" y="129832"/>
                  </a:lnTo>
                  <a:lnTo>
                    <a:pt x="43319" y="129832"/>
                  </a:lnTo>
                  <a:lnTo>
                    <a:pt x="43319" y="86550"/>
                  </a:lnTo>
                  <a:close/>
                </a:path>
                <a:path w="43814" h="130175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object 112">
              <a:extLst>
                <a:ext uri="{FF2B5EF4-FFF2-40B4-BE49-F238E27FC236}">
                  <a16:creationId xmlns:a16="http://schemas.microsoft.com/office/drawing/2014/main" xmlns="" id="{5BCE0B23-331E-ABA0-C728-C5636BA5B9DF}"/>
                </a:ext>
              </a:extLst>
            </p:cNvPr>
            <p:cNvSpPr/>
            <p:nvPr/>
          </p:nvSpPr>
          <p:spPr>
            <a:xfrm>
              <a:off x="2316899" y="5010746"/>
              <a:ext cx="43815" cy="389890"/>
            </a:xfrm>
            <a:custGeom>
              <a:avLst/>
              <a:gdLst/>
              <a:ahLst/>
              <a:cxnLst/>
              <a:rect l="l" t="t" r="r" b="b"/>
              <a:pathLst>
                <a:path w="43814" h="389889">
                  <a:moveTo>
                    <a:pt x="43319" y="346227"/>
                  </a:moveTo>
                  <a:lnTo>
                    <a:pt x="0" y="346227"/>
                  </a:lnTo>
                  <a:lnTo>
                    <a:pt x="0" y="389509"/>
                  </a:lnTo>
                  <a:lnTo>
                    <a:pt x="43319" y="389509"/>
                  </a:lnTo>
                  <a:lnTo>
                    <a:pt x="43319" y="346227"/>
                  </a:lnTo>
                  <a:close/>
                </a:path>
                <a:path w="43814" h="389889">
                  <a:moveTo>
                    <a:pt x="43319" y="259664"/>
                  </a:moveTo>
                  <a:lnTo>
                    <a:pt x="0" y="259664"/>
                  </a:lnTo>
                  <a:lnTo>
                    <a:pt x="0" y="302945"/>
                  </a:lnTo>
                  <a:lnTo>
                    <a:pt x="43319" y="302945"/>
                  </a:lnTo>
                  <a:lnTo>
                    <a:pt x="43319" y="259664"/>
                  </a:lnTo>
                  <a:close/>
                </a:path>
                <a:path w="43814" h="389889">
                  <a:moveTo>
                    <a:pt x="43319" y="86563"/>
                  </a:moveTo>
                  <a:lnTo>
                    <a:pt x="0" y="86563"/>
                  </a:lnTo>
                  <a:lnTo>
                    <a:pt x="0" y="216408"/>
                  </a:lnTo>
                  <a:lnTo>
                    <a:pt x="43319" y="216408"/>
                  </a:lnTo>
                  <a:lnTo>
                    <a:pt x="43319" y="86563"/>
                  </a:lnTo>
                  <a:close/>
                </a:path>
                <a:path w="43814" h="389889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bject 113">
              <a:extLst>
                <a:ext uri="{FF2B5EF4-FFF2-40B4-BE49-F238E27FC236}">
                  <a16:creationId xmlns:a16="http://schemas.microsoft.com/office/drawing/2014/main" xmlns="" id="{E2802833-1A90-472A-750F-68580BB90CB4}"/>
                </a:ext>
              </a:extLst>
            </p:cNvPr>
            <p:cNvSpPr/>
            <p:nvPr/>
          </p:nvSpPr>
          <p:spPr>
            <a:xfrm>
              <a:off x="2316899" y="5486806"/>
              <a:ext cx="43815" cy="346710"/>
            </a:xfrm>
            <a:custGeom>
              <a:avLst/>
              <a:gdLst/>
              <a:ahLst/>
              <a:cxnLst/>
              <a:rect l="l" t="t" r="r" b="b"/>
              <a:pathLst>
                <a:path w="43814" h="346710">
                  <a:moveTo>
                    <a:pt x="43319" y="302945"/>
                  </a:moveTo>
                  <a:lnTo>
                    <a:pt x="0" y="302945"/>
                  </a:lnTo>
                  <a:lnTo>
                    <a:pt x="0" y="346227"/>
                  </a:lnTo>
                  <a:lnTo>
                    <a:pt x="43319" y="346227"/>
                  </a:lnTo>
                  <a:lnTo>
                    <a:pt x="43319" y="302945"/>
                  </a:lnTo>
                  <a:close/>
                </a:path>
                <a:path w="43814" h="346710">
                  <a:moveTo>
                    <a:pt x="43319" y="216382"/>
                  </a:moveTo>
                  <a:lnTo>
                    <a:pt x="0" y="216382"/>
                  </a:lnTo>
                  <a:lnTo>
                    <a:pt x="0" y="259664"/>
                  </a:lnTo>
                  <a:lnTo>
                    <a:pt x="43319" y="259664"/>
                  </a:lnTo>
                  <a:lnTo>
                    <a:pt x="43319" y="216382"/>
                  </a:lnTo>
                  <a:close/>
                </a:path>
                <a:path w="43814" h="346710">
                  <a:moveTo>
                    <a:pt x="43319" y="129832"/>
                  </a:moveTo>
                  <a:lnTo>
                    <a:pt x="0" y="129832"/>
                  </a:lnTo>
                  <a:lnTo>
                    <a:pt x="0" y="173113"/>
                  </a:lnTo>
                  <a:lnTo>
                    <a:pt x="43319" y="173113"/>
                  </a:lnTo>
                  <a:lnTo>
                    <a:pt x="43319" y="129832"/>
                  </a:lnTo>
                  <a:close/>
                </a:path>
                <a:path w="43814" h="346710">
                  <a:moveTo>
                    <a:pt x="43319" y="0"/>
                  </a:moveTo>
                  <a:lnTo>
                    <a:pt x="0" y="0"/>
                  </a:lnTo>
                  <a:lnTo>
                    <a:pt x="0" y="86550"/>
                  </a:lnTo>
                  <a:lnTo>
                    <a:pt x="43319" y="86550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object 114">
              <a:extLst>
                <a:ext uri="{FF2B5EF4-FFF2-40B4-BE49-F238E27FC236}">
                  <a16:creationId xmlns:a16="http://schemas.microsoft.com/office/drawing/2014/main" xmlns="" id="{7E381548-FC31-853F-1578-1F9378F39A6B}"/>
                </a:ext>
              </a:extLst>
            </p:cNvPr>
            <p:cNvSpPr/>
            <p:nvPr/>
          </p:nvSpPr>
          <p:spPr>
            <a:xfrm>
              <a:off x="2316899" y="5919584"/>
              <a:ext cx="43815" cy="173355"/>
            </a:xfrm>
            <a:custGeom>
              <a:avLst/>
              <a:gdLst/>
              <a:ahLst/>
              <a:cxnLst/>
              <a:rect l="l" t="t" r="r" b="b"/>
              <a:pathLst>
                <a:path w="43814" h="173354">
                  <a:moveTo>
                    <a:pt x="43319" y="0"/>
                  </a:moveTo>
                  <a:lnTo>
                    <a:pt x="0" y="0"/>
                  </a:lnTo>
                  <a:lnTo>
                    <a:pt x="0" y="173113"/>
                  </a:lnTo>
                  <a:lnTo>
                    <a:pt x="43319" y="173113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object 115">
              <a:extLst>
                <a:ext uri="{FF2B5EF4-FFF2-40B4-BE49-F238E27FC236}">
                  <a16:creationId xmlns:a16="http://schemas.microsoft.com/office/drawing/2014/main" xmlns="" id="{A1E7310D-4A4E-8C0F-1FB9-722402658277}"/>
                </a:ext>
              </a:extLst>
            </p:cNvPr>
            <p:cNvSpPr/>
            <p:nvPr/>
          </p:nvSpPr>
          <p:spPr>
            <a:xfrm>
              <a:off x="2360218" y="5010746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bject 116">
              <a:extLst>
                <a:ext uri="{FF2B5EF4-FFF2-40B4-BE49-F238E27FC236}">
                  <a16:creationId xmlns:a16="http://schemas.microsoft.com/office/drawing/2014/main" xmlns="" id="{BE252392-38AB-94D5-3976-3FB9F21CDCF8}"/>
                </a:ext>
              </a:extLst>
            </p:cNvPr>
            <p:cNvSpPr/>
            <p:nvPr/>
          </p:nvSpPr>
          <p:spPr>
            <a:xfrm>
              <a:off x="2360218" y="5270411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object 117">
              <a:extLst>
                <a:ext uri="{FF2B5EF4-FFF2-40B4-BE49-F238E27FC236}">
                  <a16:creationId xmlns:a16="http://schemas.microsoft.com/office/drawing/2014/main" xmlns="" id="{D25C722E-475C-F512-C604-C2B01050859C}"/>
                </a:ext>
              </a:extLst>
            </p:cNvPr>
            <p:cNvSpPr/>
            <p:nvPr/>
          </p:nvSpPr>
          <p:spPr>
            <a:xfrm>
              <a:off x="2360218" y="5400256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object 118">
              <a:extLst>
                <a:ext uri="{FF2B5EF4-FFF2-40B4-BE49-F238E27FC236}">
                  <a16:creationId xmlns:a16="http://schemas.microsoft.com/office/drawing/2014/main" xmlns="" id="{851C6D72-0005-78A8-3492-992D6CD84B32}"/>
                </a:ext>
              </a:extLst>
            </p:cNvPr>
            <p:cNvSpPr/>
            <p:nvPr/>
          </p:nvSpPr>
          <p:spPr>
            <a:xfrm>
              <a:off x="2360218" y="5530088"/>
              <a:ext cx="43815" cy="303530"/>
            </a:xfrm>
            <a:custGeom>
              <a:avLst/>
              <a:gdLst/>
              <a:ahLst/>
              <a:cxnLst/>
              <a:rect l="l" t="t" r="r" b="b"/>
              <a:pathLst>
                <a:path w="43814" h="303529">
                  <a:moveTo>
                    <a:pt x="43319" y="259664"/>
                  </a:moveTo>
                  <a:lnTo>
                    <a:pt x="0" y="259664"/>
                  </a:lnTo>
                  <a:lnTo>
                    <a:pt x="0" y="302945"/>
                  </a:lnTo>
                  <a:lnTo>
                    <a:pt x="43319" y="302945"/>
                  </a:lnTo>
                  <a:lnTo>
                    <a:pt x="43319" y="259664"/>
                  </a:lnTo>
                  <a:close/>
                </a:path>
                <a:path w="43814" h="303529">
                  <a:moveTo>
                    <a:pt x="43319" y="173101"/>
                  </a:moveTo>
                  <a:lnTo>
                    <a:pt x="0" y="173101"/>
                  </a:lnTo>
                  <a:lnTo>
                    <a:pt x="0" y="216382"/>
                  </a:lnTo>
                  <a:lnTo>
                    <a:pt x="43319" y="216382"/>
                  </a:lnTo>
                  <a:lnTo>
                    <a:pt x="43319" y="173101"/>
                  </a:lnTo>
                  <a:close/>
                </a:path>
                <a:path w="43814" h="303529">
                  <a:moveTo>
                    <a:pt x="43319" y="86550"/>
                  </a:moveTo>
                  <a:lnTo>
                    <a:pt x="0" y="86550"/>
                  </a:lnTo>
                  <a:lnTo>
                    <a:pt x="0" y="129832"/>
                  </a:lnTo>
                  <a:lnTo>
                    <a:pt x="43319" y="129832"/>
                  </a:lnTo>
                  <a:lnTo>
                    <a:pt x="43319" y="86550"/>
                  </a:lnTo>
                  <a:close/>
                </a:path>
                <a:path w="43814" h="303529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bject 119">
              <a:extLst>
                <a:ext uri="{FF2B5EF4-FFF2-40B4-BE49-F238E27FC236}">
                  <a16:creationId xmlns:a16="http://schemas.microsoft.com/office/drawing/2014/main" xmlns="" id="{EEA67CEF-20DF-4F23-804D-FE666A1E01F8}"/>
                </a:ext>
              </a:extLst>
            </p:cNvPr>
            <p:cNvSpPr/>
            <p:nvPr/>
          </p:nvSpPr>
          <p:spPr>
            <a:xfrm>
              <a:off x="2360218" y="5919584"/>
              <a:ext cx="43815" cy="173355"/>
            </a:xfrm>
            <a:custGeom>
              <a:avLst/>
              <a:gdLst/>
              <a:ahLst/>
              <a:cxnLst/>
              <a:rect l="l" t="t" r="r" b="b"/>
              <a:pathLst>
                <a:path w="43814" h="173354">
                  <a:moveTo>
                    <a:pt x="43319" y="129832"/>
                  </a:moveTo>
                  <a:lnTo>
                    <a:pt x="0" y="129832"/>
                  </a:lnTo>
                  <a:lnTo>
                    <a:pt x="0" y="173113"/>
                  </a:lnTo>
                  <a:lnTo>
                    <a:pt x="43319" y="173113"/>
                  </a:lnTo>
                  <a:lnTo>
                    <a:pt x="43319" y="129832"/>
                  </a:lnTo>
                  <a:close/>
                </a:path>
                <a:path w="43814" h="173354">
                  <a:moveTo>
                    <a:pt x="43319" y="0"/>
                  </a:moveTo>
                  <a:lnTo>
                    <a:pt x="0" y="0"/>
                  </a:lnTo>
                  <a:lnTo>
                    <a:pt x="0" y="86550"/>
                  </a:lnTo>
                  <a:lnTo>
                    <a:pt x="43319" y="86550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bject 120">
              <a:extLst>
                <a:ext uri="{FF2B5EF4-FFF2-40B4-BE49-F238E27FC236}">
                  <a16:creationId xmlns:a16="http://schemas.microsoft.com/office/drawing/2014/main" xmlns="" id="{EC70D967-4EB0-DF9B-6A22-DC5CAA91A156}"/>
                </a:ext>
              </a:extLst>
            </p:cNvPr>
            <p:cNvSpPr/>
            <p:nvPr/>
          </p:nvSpPr>
          <p:spPr>
            <a:xfrm>
              <a:off x="2403538" y="5010746"/>
              <a:ext cx="43815" cy="389890"/>
            </a:xfrm>
            <a:custGeom>
              <a:avLst/>
              <a:gdLst/>
              <a:ahLst/>
              <a:cxnLst/>
              <a:rect l="l" t="t" r="r" b="b"/>
              <a:pathLst>
                <a:path w="43814" h="389889">
                  <a:moveTo>
                    <a:pt x="43319" y="346227"/>
                  </a:moveTo>
                  <a:lnTo>
                    <a:pt x="0" y="346227"/>
                  </a:lnTo>
                  <a:lnTo>
                    <a:pt x="0" y="389509"/>
                  </a:lnTo>
                  <a:lnTo>
                    <a:pt x="43319" y="389509"/>
                  </a:lnTo>
                  <a:lnTo>
                    <a:pt x="43319" y="346227"/>
                  </a:lnTo>
                  <a:close/>
                </a:path>
                <a:path w="43814" h="389889">
                  <a:moveTo>
                    <a:pt x="43319" y="0"/>
                  </a:moveTo>
                  <a:lnTo>
                    <a:pt x="0" y="0"/>
                  </a:lnTo>
                  <a:lnTo>
                    <a:pt x="0" y="302945"/>
                  </a:lnTo>
                  <a:lnTo>
                    <a:pt x="43319" y="302945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bject 121">
              <a:extLst>
                <a:ext uri="{FF2B5EF4-FFF2-40B4-BE49-F238E27FC236}">
                  <a16:creationId xmlns:a16="http://schemas.microsoft.com/office/drawing/2014/main" xmlns="" id="{02252350-461A-0485-220E-007B682AE9F7}"/>
                </a:ext>
              </a:extLst>
            </p:cNvPr>
            <p:cNvSpPr/>
            <p:nvPr/>
          </p:nvSpPr>
          <p:spPr>
            <a:xfrm>
              <a:off x="2403538" y="5530088"/>
              <a:ext cx="43815" cy="433070"/>
            </a:xfrm>
            <a:custGeom>
              <a:avLst/>
              <a:gdLst/>
              <a:ahLst/>
              <a:cxnLst/>
              <a:rect l="l" t="t" r="r" b="b"/>
              <a:pathLst>
                <a:path w="43814" h="433070">
                  <a:moveTo>
                    <a:pt x="43319" y="346214"/>
                  </a:moveTo>
                  <a:lnTo>
                    <a:pt x="0" y="346214"/>
                  </a:lnTo>
                  <a:lnTo>
                    <a:pt x="0" y="432765"/>
                  </a:lnTo>
                  <a:lnTo>
                    <a:pt x="43319" y="432765"/>
                  </a:lnTo>
                  <a:lnTo>
                    <a:pt x="43319" y="346214"/>
                  </a:lnTo>
                  <a:close/>
                </a:path>
                <a:path w="43814" h="433070">
                  <a:moveTo>
                    <a:pt x="43319" y="129832"/>
                  </a:moveTo>
                  <a:lnTo>
                    <a:pt x="0" y="129832"/>
                  </a:lnTo>
                  <a:lnTo>
                    <a:pt x="0" y="302945"/>
                  </a:lnTo>
                  <a:lnTo>
                    <a:pt x="43319" y="302945"/>
                  </a:lnTo>
                  <a:lnTo>
                    <a:pt x="43319" y="129832"/>
                  </a:lnTo>
                  <a:close/>
                </a:path>
                <a:path w="43814" h="433070">
                  <a:moveTo>
                    <a:pt x="43319" y="0"/>
                  </a:moveTo>
                  <a:lnTo>
                    <a:pt x="0" y="0"/>
                  </a:lnTo>
                  <a:lnTo>
                    <a:pt x="0" y="86550"/>
                  </a:lnTo>
                  <a:lnTo>
                    <a:pt x="43319" y="86550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object 122">
              <a:extLst>
                <a:ext uri="{FF2B5EF4-FFF2-40B4-BE49-F238E27FC236}">
                  <a16:creationId xmlns:a16="http://schemas.microsoft.com/office/drawing/2014/main" xmlns="" id="{48628077-DB20-A016-C60D-3B853B7B8AE8}"/>
                </a:ext>
              </a:extLst>
            </p:cNvPr>
            <p:cNvSpPr/>
            <p:nvPr/>
          </p:nvSpPr>
          <p:spPr>
            <a:xfrm>
              <a:off x="2403538" y="6049416"/>
              <a:ext cx="43815" cy="43815"/>
            </a:xfrm>
            <a:custGeom>
              <a:avLst/>
              <a:gdLst/>
              <a:ahLst/>
              <a:cxnLst/>
              <a:rect l="l" t="t" r="r" b="b"/>
              <a:pathLst>
                <a:path w="43814" h="43814">
                  <a:moveTo>
                    <a:pt x="43319" y="0"/>
                  </a:moveTo>
                  <a:lnTo>
                    <a:pt x="0" y="0"/>
                  </a:lnTo>
                  <a:lnTo>
                    <a:pt x="0" y="43281"/>
                  </a:lnTo>
                  <a:lnTo>
                    <a:pt x="43319" y="43281"/>
                  </a:lnTo>
                  <a:lnTo>
                    <a:pt x="43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8C8CB9E-EBAE-7CCC-4A57-CBCEB014E4AA}"/>
              </a:ext>
            </a:extLst>
          </p:cNvPr>
          <p:cNvSpPr txBox="1"/>
          <p:nvPr/>
        </p:nvSpPr>
        <p:spPr>
          <a:xfrm>
            <a:off x="8355140" y="4411552"/>
            <a:ext cx="35274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Агентство по привлечению инвестиций Самарской области</a:t>
            </a:r>
          </a:p>
          <a:p>
            <a:endParaRPr 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 (800) 505 90 36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 (846) 375 03 05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info@investinsamara.ru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370307F6-5D5E-5796-6929-7A6350962CFB}"/>
              </a:ext>
            </a:extLst>
          </p:cNvPr>
          <p:cNvSpPr txBox="1"/>
          <p:nvPr/>
        </p:nvSpPr>
        <p:spPr>
          <a:xfrm>
            <a:off x="2571125" y="4407874"/>
            <a:ext cx="3527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1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униципальный район Алексеевский Самарской области</a:t>
            </a:r>
            <a:endParaRPr lang="en-US" sz="1400" b="0" i="0" dirty="0" smtClean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8(84671)22297</a:t>
            </a:r>
          </a:p>
          <a:p>
            <a:pPr lvl="0"/>
            <a:r>
              <a:rPr lang="en-US" sz="1400" spc="100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adm</a:t>
            </a:r>
            <a:r>
              <a:rPr lang="ru-RU" sz="1400" spc="1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@</a:t>
            </a:r>
            <a:r>
              <a:rPr lang="en-US" sz="1400" spc="100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alexadm</a:t>
            </a:r>
            <a:r>
              <a:rPr lang="ru-RU" sz="1400" spc="100" dirty="0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63.</a:t>
            </a:r>
            <a:r>
              <a:rPr lang="en-US" sz="1400" spc="100" dirty="0" err="1">
                <a:solidFill>
                  <a:prstClr val="black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ru</a:t>
            </a:r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3C3E6C08-6A61-524D-B2C7-376AAAF57D5B}"/>
              </a:ext>
            </a:extLst>
          </p:cNvPr>
          <p:cNvSpPr txBox="1"/>
          <p:nvPr/>
        </p:nvSpPr>
        <p:spPr>
          <a:xfrm>
            <a:off x="2571125" y="1599455"/>
            <a:ext cx="39496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sz="1400" b="0" i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муниципального района Алексеевский</a:t>
            </a:r>
            <a:endParaRPr lang="ru-RU" sz="14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Галина Александровна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Зацепина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(8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4671)22297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spc="1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adm</a:t>
            </a:r>
            <a:r>
              <a:rPr lang="ru-RU" sz="1400" spc="1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@</a:t>
            </a:r>
            <a:r>
              <a:rPr lang="en-US" sz="1400" spc="1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alexadm</a:t>
            </a:r>
            <a:r>
              <a:rPr lang="ru-RU" sz="1400" spc="1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63.</a:t>
            </a:r>
            <a:r>
              <a:rPr lang="en-US" sz="1400" spc="10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ru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D6E4933-3E39-1B62-6164-17E4CFCCE993}"/>
              </a:ext>
            </a:extLst>
          </p:cNvPr>
          <p:cNvSpPr txBox="1"/>
          <p:nvPr/>
        </p:nvSpPr>
        <p:spPr>
          <a:xfrm>
            <a:off x="6472222" y="1599455"/>
            <a:ext cx="39496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Инвестиционный уполномоченный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Василий Александрович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Устинов</a:t>
            </a: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(84671)21131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u.v.a63@mail.ru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object 34">
            <a:extLst>
              <a:ext uri="{FF2B5EF4-FFF2-40B4-BE49-F238E27FC236}">
                <a16:creationId xmlns:a16="http://schemas.microsoft.com/office/drawing/2014/main" xmlns="" id="{63EB6339-BF02-4B0F-89DB-BCD536F6D14C}"/>
              </a:ext>
            </a:extLst>
          </p:cNvPr>
          <p:cNvSpPr txBox="1"/>
          <p:nvPr/>
        </p:nvSpPr>
        <p:spPr>
          <a:xfrm>
            <a:off x="9143292" y="490967"/>
            <a:ext cx="2285697" cy="398186"/>
          </a:xfrm>
          <a:prstGeom prst="rect">
            <a:avLst/>
          </a:prstGeom>
        </p:spPr>
        <p:txBody>
          <a:bodyPr vert="horz" wrap="square" lIns="0" tIns="28575" rIns="0" bIns="0" rtlCol="0" anchor="ctr">
            <a:spAutoFit/>
          </a:bodyPr>
          <a:lstStyle/>
          <a:p>
            <a:pPr marL="12700" marR="5080">
              <a:spcBef>
                <a:spcPts val="225"/>
              </a:spcBef>
            </a:pPr>
            <a:r>
              <a:rPr lang="ru-RU" sz="12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Наименование муниципального образования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xmlns="" id="{857C717E-7602-4F20-83C2-90D766E530F2}"/>
              </a:ext>
            </a:extLst>
          </p:cNvPr>
          <p:cNvSpPr/>
          <p:nvPr/>
        </p:nvSpPr>
        <p:spPr>
          <a:xfrm>
            <a:off x="469931" y="1370186"/>
            <a:ext cx="1954092" cy="24858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i="1" dirty="0"/>
              <a:t>ФОТО Главы ОМС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246" y="392962"/>
            <a:ext cx="446839" cy="545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30" y="4294548"/>
            <a:ext cx="2084093" cy="1932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3" b="13565"/>
          <a:stretch/>
        </p:blipFill>
        <p:spPr bwMode="auto">
          <a:xfrm>
            <a:off x="404930" y="1370186"/>
            <a:ext cx="2077649" cy="2485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39848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1760</Words>
  <Application>Microsoft Office PowerPoint</Application>
  <PresentationFormat>Произвольный</PresentationFormat>
  <Paragraphs>268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Тема Office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administrator</dc:creator>
  <cp:lastModifiedBy>npbuzikina</cp:lastModifiedBy>
  <cp:revision>82</cp:revision>
  <cp:lastPrinted>2024-04-04T10:05:10Z</cp:lastPrinted>
  <dcterms:created xsi:type="dcterms:W3CDTF">2023-11-14T08:11:22Z</dcterms:created>
  <dcterms:modified xsi:type="dcterms:W3CDTF">2025-07-02T12:22:46Z</dcterms:modified>
</cp:coreProperties>
</file>