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66" r:id="rId3"/>
    <p:sldMasterId id="2147483669" r:id="rId4"/>
    <p:sldMasterId id="2147483683" r:id="rId5"/>
  </p:sldMasterIdLst>
  <p:notesMasterIdLst>
    <p:notesMasterId r:id="rId29"/>
  </p:notesMasterIdLst>
  <p:sldIdLst>
    <p:sldId id="344" r:id="rId6"/>
    <p:sldId id="559" r:id="rId7"/>
    <p:sldId id="560" r:id="rId8"/>
    <p:sldId id="544" r:id="rId9"/>
    <p:sldId id="553" r:id="rId10"/>
    <p:sldId id="545" r:id="rId11"/>
    <p:sldId id="554" r:id="rId12"/>
    <p:sldId id="567" r:id="rId13"/>
    <p:sldId id="568" r:id="rId14"/>
    <p:sldId id="570" r:id="rId15"/>
    <p:sldId id="572" r:id="rId16"/>
    <p:sldId id="558" r:id="rId17"/>
    <p:sldId id="547" r:id="rId18"/>
    <p:sldId id="548" r:id="rId19"/>
    <p:sldId id="549" r:id="rId20"/>
    <p:sldId id="577" r:id="rId21"/>
    <p:sldId id="550" r:id="rId22"/>
    <p:sldId id="573" r:id="rId23"/>
    <p:sldId id="551" r:id="rId24"/>
    <p:sldId id="574" r:id="rId25"/>
    <p:sldId id="575" r:id="rId26"/>
    <p:sldId id="580" r:id="rId27"/>
    <p:sldId id="582" r:id="rId28"/>
  </p:sldIdLst>
  <p:sldSz cx="9144000" cy="6858000" type="screen4x3"/>
  <p:notesSz cx="6858000" cy="994727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4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486" autoAdjust="0"/>
  </p:normalViewPr>
  <p:slideViewPr>
    <p:cSldViewPr>
      <p:cViewPr varScale="1">
        <p:scale>
          <a:sx n="76" d="100"/>
          <a:sy n="76" d="100"/>
        </p:scale>
        <p:origin x="164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80" y="-72"/>
      </p:cViewPr>
      <p:guideLst>
        <p:guide orient="horz" pos="3134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942975" y="747713"/>
            <a:ext cx="4972050" cy="3729037"/>
          </a:xfrm>
          <a:prstGeom prst="rect">
            <a:avLst/>
          </a:prstGeom>
        </p:spPr>
        <p:txBody>
          <a:bodyPr lIns="91870" tIns="45935" rIns="91870" bIns="45935"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xfrm>
            <a:off x="914401" y="4724957"/>
            <a:ext cx="5029200" cy="4476275"/>
          </a:xfrm>
          <a:prstGeom prst="rect">
            <a:avLst/>
          </a:prstGeom>
        </p:spPr>
        <p:txBody>
          <a:bodyPr lIns="91870" tIns="45935" rIns="91870" bIns="45935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231769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305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Слайд заполняется в разрезе рег. составляющей НАЦИОНАЛЬНОГО проекта администраторами региональной составляющей НАЦИОНАЛЬНОГО проекта. Слайд единый для всех МО. 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Указывается общая информация о нац.  проекте по региону в целом (основные цели/задачи национального проекта, </a:t>
            </a:r>
            <a:r>
              <a:rPr lang="ru-RU" b="1" i="1" dirty="0" err="1">
                <a:solidFill>
                  <a:srgbClr val="FF0000"/>
                </a:solidFill>
              </a:rPr>
              <a:t>верхнеуровневые</a:t>
            </a:r>
            <a:r>
              <a:rPr lang="ru-RU" b="1" i="1" dirty="0">
                <a:solidFill>
                  <a:srgbClr val="FF0000"/>
                </a:solidFill>
              </a:rPr>
              <a:t> показатели со значениями за 2018 г. и планом на 2019 г.).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Слайд заполняется в разрезе рег. составляющей НАЦИОНАЛЬНОГО проекта администраторами региональной составляющей НАЦИОНАЛЬНОГО проекта. Слайд единый для всех МО. 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Указывается общая информация о нац.  проекте по региону в целом (основные цели/задачи национального проекта, </a:t>
            </a:r>
            <a:r>
              <a:rPr lang="ru-RU" b="1" i="1" dirty="0" err="1">
                <a:solidFill>
                  <a:srgbClr val="FF0000"/>
                </a:solidFill>
              </a:rPr>
              <a:t>верхнеуровневые</a:t>
            </a:r>
            <a:r>
              <a:rPr lang="ru-RU" b="1" i="1" dirty="0">
                <a:solidFill>
                  <a:srgbClr val="FF0000"/>
                </a:solidFill>
              </a:rPr>
              <a:t> показатели со значениями за 2018 г. и планом на 2019 г.).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Слайд заполняется в разрезе рег. составляющей НАЦИОНАЛЬНОГО проекта администраторами региональной составляющей НАЦИОНАЛЬНОГО проекта. Слайд единый для всех МО. 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Указывается общая информация о нац.  проекте по региону в целом (основные цели/задачи национального проекта, </a:t>
            </a:r>
            <a:r>
              <a:rPr lang="ru-RU" b="1" i="1" dirty="0" err="1">
                <a:solidFill>
                  <a:srgbClr val="FF0000"/>
                </a:solidFill>
              </a:rPr>
              <a:t>верхнеуровневые</a:t>
            </a:r>
            <a:r>
              <a:rPr lang="ru-RU" b="1" i="1" dirty="0">
                <a:solidFill>
                  <a:srgbClr val="FF0000"/>
                </a:solidFill>
              </a:rPr>
              <a:t> показатели со значениями за 2018 г. и планом на 2019 г.).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Слайд заполняется в разрезе рег. составляющей НАЦИОНАЛЬНОГО проекта администраторами региональной составляющей НАЦИОНАЛЬНОГО проекта. Слайд единый для всех МО. 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Указывается общая информация о нац.  проекте по региону в целом (основные цели/задачи национального проекта, </a:t>
            </a:r>
            <a:r>
              <a:rPr lang="ru-RU" b="1" i="1" dirty="0" err="1">
                <a:solidFill>
                  <a:srgbClr val="FF0000"/>
                </a:solidFill>
              </a:rPr>
              <a:t>верхнеуровневые</a:t>
            </a:r>
            <a:r>
              <a:rPr lang="ru-RU" b="1" i="1" dirty="0">
                <a:solidFill>
                  <a:srgbClr val="FF0000"/>
                </a:solidFill>
              </a:rPr>
              <a:t> показатели со значениями за 2018 г. и планом на 2019 г.).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0396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Слайд заполняется в разрезе рег. составляющей НАЦИОНАЛЬНОГО проекта администраторами региональной составляющей НАЦИОНАЛЬНОГО проекта. Слайд единый для всех МО. 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Указывается общая информация о нац.  проекте по региону в целом (основные цели/задачи национального проекта, </a:t>
            </a:r>
            <a:r>
              <a:rPr lang="ru-RU" b="1" i="1" dirty="0" err="1">
                <a:solidFill>
                  <a:srgbClr val="FF0000"/>
                </a:solidFill>
              </a:rPr>
              <a:t>верхнеуровневые</a:t>
            </a:r>
            <a:r>
              <a:rPr lang="ru-RU" b="1" i="1" dirty="0">
                <a:solidFill>
                  <a:srgbClr val="FF0000"/>
                </a:solidFill>
              </a:rPr>
              <a:t> показатели со значениями за 2018 г. и планом на 2019 г.).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Слайд заполняется в разрезе рег. составляющей НАЦИОНАЛЬНОГО проекта администраторами региональной составляющей НАЦИОНАЛЬНОГО проекта. Слайд единый для всех МО. 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Указывается общая информация о нац.  проекте по региону в целом (основные цели/задачи национального проекта, </a:t>
            </a:r>
            <a:r>
              <a:rPr lang="ru-RU" b="1" i="1" dirty="0" err="1">
                <a:solidFill>
                  <a:srgbClr val="FF0000"/>
                </a:solidFill>
              </a:rPr>
              <a:t>верхнеуровневые</a:t>
            </a:r>
            <a:r>
              <a:rPr lang="ru-RU" b="1" i="1" dirty="0">
                <a:solidFill>
                  <a:srgbClr val="FF0000"/>
                </a:solidFill>
              </a:rPr>
              <a:t> показатели со значениями за 2018 г. и планом на 2019 г.).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Слайд заполняется в разрезе рег. составляющей НАЦИОНАЛЬНОГО проекта администраторами региональной составляющей НАЦИОНАЛЬНОГО проекта. Слайд единый для всех МО. 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Указывается общая информация о нац.  проекте по региону в целом (основные цели/задачи национального проекта, </a:t>
            </a:r>
            <a:r>
              <a:rPr lang="ru-RU" b="1" i="1" dirty="0" err="1">
                <a:solidFill>
                  <a:srgbClr val="FF0000"/>
                </a:solidFill>
              </a:rPr>
              <a:t>верхнеуровневые</a:t>
            </a:r>
            <a:r>
              <a:rPr lang="ru-RU" b="1" i="1" dirty="0">
                <a:solidFill>
                  <a:srgbClr val="FF0000"/>
                </a:solidFill>
              </a:rPr>
              <a:t> показатели со значениями за 2018 г. и планом на 2019 г.).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55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2051719" y="6597352"/>
            <a:ext cx="5976666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r>
              <a:t>Правительство Самарской области</a:t>
            </a:r>
          </a:p>
        </p:txBody>
      </p:sp>
      <p:sp>
        <p:nvSpPr>
          <p:cNvPr id="18" name="Shape 18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685800" y="1628799"/>
            <a:ext cx="8458200" cy="1470026"/>
          </a:xfrm>
          <a:prstGeom prst="rect">
            <a:avLst/>
          </a:prstGeom>
        </p:spPr>
        <p:txBody>
          <a:bodyPr/>
          <a:lstStyle>
            <a:lvl1pPr indent="0">
              <a:defRPr sz="2800" b="1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sz="quarter" idx="1"/>
          </p:nvPr>
        </p:nvSpPr>
        <p:spPr>
          <a:xfrm>
            <a:off x="2555775" y="4077072"/>
            <a:ext cx="6400801" cy="720081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400"/>
              </a:spcBef>
              <a:buSzTx/>
              <a:buFontTx/>
              <a:buNone/>
              <a:defRPr sz="2000"/>
            </a:lvl1pPr>
          </a:lstStyle>
          <a:p>
            <a:r>
              <a:t>ПОДЗАГОЛОВОК ПРЕЗЕНТАЦИИ</a:t>
            </a:r>
          </a:p>
        </p:txBody>
      </p:sp>
      <p:pic>
        <p:nvPicPr>
          <p:cNvPr id="21" name="image1.tif" descr="самара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/>
          <p:nvPr/>
        </p:nvSpPr>
        <p:spPr>
          <a:xfrm>
            <a:off x="683568" y="3284983"/>
            <a:ext cx="8460432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2123727" y="6669360"/>
            <a:ext cx="5616626" cy="14401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xfrm>
            <a:off x="6553200" y="598805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" name="Shape 32"/>
          <p:cNvSpPr/>
          <p:nvPr/>
        </p:nvSpPr>
        <p:spPr>
          <a:xfrm>
            <a:off x="2051719" y="6597352"/>
            <a:ext cx="597666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dirty="0"/>
          </a:p>
        </p:txBody>
      </p:sp>
      <p:sp>
        <p:nvSpPr>
          <p:cNvPr id="33" name="Shape 33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0" y="-27385"/>
            <a:ext cx="9144000" cy="764706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</p:spPr>
        <p:txBody>
          <a:bodyPr lIns="45719" rIns="45719" anchor="ctr"/>
          <a:lstStyle/>
          <a:p>
            <a:pPr indent="450000" algn="ctr">
              <a:defRPr sz="4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5" name="image1.tif" descr="самара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Образец</a:t>
            </a:r>
            <a:r>
              <a:rPr dirty="0"/>
              <a:t> </a:t>
            </a:r>
            <a:r>
              <a:rPr dirty="0" err="1"/>
              <a:t>текста</a:t>
            </a:r>
            <a:endParaRPr dirty="0"/>
          </a:p>
          <a:p>
            <a:pPr lvl="1"/>
            <a:r>
              <a:rPr dirty="0" err="1"/>
              <a:t>Второй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2"/>
            <a:r>
              <a:rPr dirty="0" err="1"/>
              <a:t>Третий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3"/>
            <a:r>
              <a:rPr dirty="0" err="1"/>
              <a:t>Четвертый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4"/>
            <a:r>
              <a:rPr dirty="0" err="1"/>
              <a:t>Пятый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</p:txBody>
      </p:sp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187624" y="-27384"/>
            <a:ext cx="7270577" cy="737321"/>
          </a:xfrm>
          <a:prstGeom prst="rect">
            <a:avLst/>
          </a:prstGeom>
          <a:noFill/>
        </p:spPr>
        <p:txBody>
          <a:bodyPr/>
          <a:lstStyle>
            <a:lvl1pPr indent="0">
              <a:defRPr sz="2000" b="1"/>
            </a:lvl1pPr>
          </a:lstStyle>
          <a:p>
            <a:r>
              <a:t>ОБРАЗЕЦ ЗАГОЛОВКА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0C1"/>
          </a:solidFill>
        </p:spPr>
        <p:txBody>
          <a:bodyPr vert="horz" lIns="91440" tIns="45720" rIns="91440" bIns="45720" rtlCol="0"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6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576064" cy="62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00" y="6513863"/>
            <a:ext cx="514400" cy="365125"/>
          </a:xfrm>
          <a:prstGeom prst="rect">
            <a:avLst/>
          </a:prstGeom>
        </p:spPr>
        <p:txBody>
          <a:bodyPr anchor="b"/>
          <a:lstStyle/>
          <a:p>
            <a:fld id="{33D78B8A-58FF-4BB4-B6B6-A98D4AC5AC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92646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867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3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28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910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476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907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2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421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340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783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054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0C1"/>
          </a:solidFill>
        </p:spPr>
        <p:txBody>
          <a:bodyPr vert="horz" lIns="91440" tIns="45720" rIns="91440" bIns="45720" rtlCol="0"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6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576064" cy="62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00" y="6513863"/>
            <a:ext cx="514400" cy="365125"/>
          </a:xfrm>
          <a:prstGeom prst="rect">
            <a:avLst/>
          </a:prstGeom>
        </p:spPr>
        <p:txBody>
          <a:bodyPr anchor="b"/>
          <a:lstStyle/>
          <a:p>
            <a:fld id="{33D78B8A-58FF-4BB4-B6B6-A98D4AC5AC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80417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pPr hangingPunct="1"/>
            <a:endParaRPr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" name="Shape 32"/>
          <p:cNvSpPr/>
          <p:nvPr/>
        </p:nvSpPr>
        <p:spPr>
          <a:xfrm>
            <a:off x="2051719" y="6597352"/>
            <a:ext cx="597666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hangingPunct="1"/>
            <a:endParaRPr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33" name="Shape 33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pPr hangingPunct="1"/>
            <a:endParaRPr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4" name="Shape 34"/>
          <p:cNvSpPr/>
          <p:nvPr/>
        </p:nvSpPr>
        <p:spPr>
          <a:xfrm>
            <a:off x="0" y="-27385"/>
            <a:ext cx="9144000" cy="764706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</p:spPr>
        <p:txBody>
          <a:bodyPr lIns="45719" rIns="45719" anchor="ctr"/>
          <a:lstStyle/>
          <a:p>
            <a:pPr indent="450000" algn="ctr" hangingPunct="1">
              <a:defRPr sz="4400">
                <a:solidFill>
                  <a:srgbClr val="FFFFFF"/>
                </a:solidFill>
              </a:defRPr>
            </a:pPr>
            <a:endParaRPr sz="4400" kern="120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5" name="image1.tif" descr="самара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Образец</a:t>
            </a:r>
            <a:r>
              <a:rPr dirty="0"/>
              <a:t> </a:t>
            </a:r>
            <a:r>
              <a:rPr dirty="0" err="1"/>
              <a:t>текста</a:t>
            </a:r>
            <a:endParaRPr dirty="0"/>
          </a:p>
          <a:p>
            <a:pPr lvl="1"/>
            <a:r>
              <a:rPr dirty="0" err="1"/>
              <a:t>Второй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2"/>
            <a:r>
              <a:rPr dirty="0" err="1"/>
              <a:t>Третий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3"/>
            <a:r>
              <a:rPr dirty="0" err="1"/>
              <a:t>Четвертый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4"/>
            <a:r>
              <a:rPr dirty="0" err="1"/>
              <a:t>Пятый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</p:txBody>
      </p:sp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187624" y="-27384"/>
            <a:ext cx="7270577" cy="737321"/>
          </a:xfrm>
          <a:prstGeom prst="rect">
            <a:avLst/>
          </a:prstGeom>
          <a:noFill/>
        </p:spPr>
        <p:txBody>
          <a:bodyPr/>
          <a:lstStyle>
            <a:lvl1pPr indent="0">
              <a:defRPr sz="2000" b="1"/>
            </a:lvl1pPr>
          </a:lstStyle>
          <a:p>
            <a: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097998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2051719" y="6597352"/>
            <a:ext cx="5976666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r>
              <a:t>Правительство Самарской области</a:t>
            </a:r>
          </a:p>
        </p:txBody>
      </p:sp>
      <p:sp>
        <p:nvSpPr>
          <p:cNvPr id="18" name="Shape 18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685800" y="1628799"/>
            <a:ext cx="8458200" cy="1470026"/>
          </a:xfrm>
          <a:prstGeom prst="rect">
            <a:avLst/>
          </a:prstGeom>
        </p:spPr>
        <p:txBody>
          <a:bodyPr/>
          <a:lstStyle>
            <a:lvl1pPr indent="0">
              <a:defRPr sz="2800" b="1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sz="quarter" idx="1"/>
          </p:nvPr>
        </p:nvSpPr>
        <p:spPr>
          <a:xfrm>
            <a:off x="2555775" y="4077072"/>
            <a:ext cx="6400801" cy="720081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400"/>
              </a:spcBef>
              <a:buSzTx/>
              <a:buFontTx/>
              <a:buNone/>
              <a:defRPr sz="2000"/>
            </a:lvl1pPr>
          </a:lstStyle>
          <a:p>
            <a:r>
              <a:t>ПОДЗАГОЛОВОК ПРЕЗЕНТАЦИИ</a:t>
            </a:r>
          </a:p>
        </p:txBody>
      </p:sp>
      <p:pic>
        <p:nvPicPr>
          <p:cNvPr id="21" name="image1.tif" descr="самара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/>
          <p:nvPr/>
        </p:nvSpPr>
        <p:spPr>
          <a:xfrm>
            <a:off x="683568" y="3284983"/>
            <a:ext cx="8460432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2123727" y="6669360"/>
            <a:ext cx="5616626" cy="14401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xfrm>
            <a:off x="6553200" y="598805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6980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0C1"/>
          </a:solidFill>
        </p:spPr>
        <p:txBody>
          <a:bodyPr vert="horz" lIns="91440" tIns="45720" rIns="91440" bIns="45720" rtlCol="0"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6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576064" cy="62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00" y="6513863"/>
            <a:ext cx="514400" cy="365125"/>
          </a:xfrm>
          <a:prstGeom prst="rect">
            <a:avLst/>
          </a:prstGeom>
        </p:spPr>
        <p:txBody>
          <a:bodyPr anchor="b"/>
          <a:lstStyle/>
          <a:p>
            <a:fld id="{33D78B8A-58FF-4BB4-B6B6-A98D4AC5AC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058691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6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127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4601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506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727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1694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3029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7233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687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550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9087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0C1"/>
          </a:solidFill>
        </p:spPr>
        <p:txBody>
          <a:bodyPr vert="horz" lIns="91440" tIns="45720" rIns="91440" bIns="45720" rtlCol="0"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6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576064" cy="62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00" y="6513863"/>
            <a:ext cx="514400" cy="365125"/>
          </a:xfrm>
          <a:prstGeom prst="rect">
            <a:avLst/>
          </a:prstGeom>
        </p:spPr>
        <p:txBody>
          <a:bodyPr anchor="b"/>
          <a:lstStyle/>
          <a:p>
            <a:fld id="{33D78B8A-58FF-4BB4-B6B6-A98D4AC5AC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123496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pPr hangingPunct="1"/>
            <a:endParaRPr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" name="Shape 32"/>
          <p:cNvSpPr/>
          <p:nvPr/>
        </p:nvSpPr>
        <p:spPr>
          <a:xfrm>
            <a:off x="2051719" y="6597352"/>
            <a:ext cx="597666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hangingPunct="1"/>
            <a:endParaRPr kern="1200" dirty="0">
              <a:latin typeface="Calibri"/>
              <a:ea typeface="+mn-ea"/>
              <a:cs typeface="+mn-cs"/>
            </a:endParaRPr>
          </a:p>
        </p:txBody>
      </p:sp>
      <p:sp>
        <p:nvSpPr>
          <p:cNvPr id="33" name="Shape 33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pPr hangingPunct="1"/>
            <a:endParaRPr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4" name="Shape 34"/>
          <p:cNvSpPr/>
          <p:nvPr/>
        </p:nvSpPr>
        <p:spPr>
          <a:xfrm>
            <a:off x="0" y="-27385"/>
            <a:ext cx="9144000" cy="764706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</p:spPr>
        <p:txBody>
          <a:bodyPr lIns="45719" rIns="45719" anchor="ctr"/>
          <a:lstStyle/>
          <a:p>
            <a:pPr indent="450000" algn="ctr" hangingPunct="1">
              <a:defRPr sz="4400">
                <a:solidFill>
                  <a:srgbClr val="FFFFFF"/>
                </a:solidFill>
              </a:defRPr>
            </a:pPr>
            <a:endParaRPr sz="4400" kern="120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5" name="image1.tif" descr="самара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Образец</a:t>
            </a:r>
            <a:r>
              <a:rPr dirty="0"/>
              <a:t> </a:t>
            </a:r>
            <a:r>
              <a:rPr dirty="0" err="1"/>
              <a:t>текста</a:t>
            </a:r>
            <a:endParaRPr dirty="0"/>
          </a:p>
          <a:p>
            <a:pPr lvl="1"/>
            <a:r>
              <a:rPr dirty="0" err="1"/>
              <a:t>Второй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2"/>
            <a:r>
              <a:rPr dirty="0" err="1"/>
              <a:t>Третий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3"/>
            <a:r>
              <a:rPr dirty="0" err="1"/>
              <a:t>Четвертый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4"/>
            <a:r>
              <a:rPr dirty="0" err="1"/>
              <a:t>Пятый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</p:txBody>
      </p:sp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187624" y="-27384"/>
            <a:ext cx="7270577" cy="737321"/>
          </a:xfrm>
          <a:prstGeom prst="rect">
            <a:avLst/>
          </a:prstGeom>
          <a:noFill/>
        </p:spPr>
        <p:txBody>
          <a:bodyPr/>
          <a:lstStyle>
            <a:lvl1pPr indent="0">
              <a:defRPr sz="2000" b="1"/>
            </a:lvl1pPr>
          </a:lstStyle>
          <a:p>
            <a: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46118753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2051719" y="6597352"/>
            <a:ext cx="5976666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r>
              <a:t>Правительство Самарской области</a:t>
            </a:r>
          </a:p>
        </p:txBody>
      </p:sp>
      <p:sp>
        <p:nvSpPr>
          <p:cNvPr id="18" name="Shape 18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685800" y="1628799"/>
            <a:ext cx="8458200" cy="1470026"/>
          </a:xfrm>
          <a:prstGeom prst="rect">
            <a:avLst/>
          </a:prstGeom>
        </p:spPr>
        <p:txBody>
          <a:bodyPr/>
          <a:lstStyle>
            <a:lvl1pPr indent="0">
              <a:defRPr sz="2800" b="1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sz="quarter" idx="1"/>
          </p:nvPr>
        </p:nvSpPr>
        <p:spPr>
          <a:xfrm>
            <a:off x="2555775" y="4077072"/>
            <a:ext cx="6400801" cy="720081"/>
          </a:xfrm>
          <a:prstGeom prst="rect">
            <a:avLst/>
          </a:prstGeom>
        </p:spPr>
        <p:txBody>
          <a:bodyPr/>
          <a:lstStyle>
            <a:lvl1pPr marL="0" indent="0" algn="r">
              <a:spcBef>
                <a:spcPts val="400"/>
              </a:spcBef>
              <a:buSzTx/>
              <a:buFontTx/>
              <a:buNone/>
              <a:defRPr sz="2000"/>
            </a:lvl1pPr>
          </a:lstStyle>
          <a:p>
            <a:r>
              <a:t>ПОДЗАГОЛОВОК ПРЕЗЕНТАЦИИ</a:t>
            </a:r>
          </a:p>
        </p:txBody>
      </p:sp>
      <p:pic>
        <p:nvPicPr>
          <p:cNvPr id="21" name="image1.tif" descr="самара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hape 22"/>
          <p:cNvSpPr/>
          <p:nvPr/>
        </p:nvSpPr>
        <p:spPr>
          <a:xfrm>
            <a:off x="683568" y="3284983"/>
            <a:ext cx="8460432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2123727" y="6669360"/>
            <a:ext cx="5616626" cy="14401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xfrm>
            <a:off x="6553200" y="5988050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9583451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" name="Shape 32"/>
          <p:cNvSpPr/>
          <p:nvPr/>
        </p:nvSpPr>
        <p:spPr>
          <a:xfrm>
            <a:off x="2051719" y="6597352"/>
            <a:ext cx="5976666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dirty="0"/>
          </a:p>
        </p:txBody>
      </p:sp>
      <p:sp>
        <p:nvSpPr>
          <p:cNvPr id="33" name="Shape 33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0" y="-27385"/>
            <a:ext cx="9144000" cy="764706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</p:spPr>
        <p:txBody>
          <a:bodyPr lIns="45719" rIns="45719" anchor="ctr"/>
          <a:lstStyle/>
          <a:p>
            <a:pPr indent="450000" algn="ctr">
              <a:defRPr sz="4400">
                <a:solidFill>
                  <a:srgbClr val="FFFFFF"/>
                </a:solidFill>
              </a:defRPr>
            </a:pPr>
            <a:endParaRPr sz="4400">
              <a:solidFill>
                <a:srgbClr val="FFFFFF"/>
              </a:solidFill>
            </a:endParaRPr>
          </a:p>
        </p:txBody>
      </p:sp>
      <p:pic>
        <p:nvPicPr>
          <p:cNvPr id="35" name="image1.tif" descr="самара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Образец</a:t>
            </a:r>
            <a:r>
              <a:rPr dirty="0"/>
              <a:t> </a:t>
            </a:r>
            <a:r>
              <a:rPr dirty="0" err="1"/>
              <a:t>текста</a:t>
            </a:r>
            <a:endParaRPr dirty="0"/>
          </a:p>
          <a:p>
            <a:pPr lvl="1"/>
            <a:r>
              <a:rPr dirty="0" err="1"/>
              <a:t>Второй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2"/>
            <a:r>
              <a:rPr dirty="0" err="1"/>
              <a:t>Третий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3"/>
            <a:r>
              <a:rPr dirty="0" err="1"/>
              <a:t>Четвертый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  <a:p>
            <a:pPr lvl="4"/>
            <a:r>
              <a:rPr dirty="0" err="1"/>
              <a:t>Пятый</a:t>
            </a:r>
            <a:r>
              <a:rPr dirty="0"/>
              <a:t> </a:t>
            </a:r>
            <a:r>
              <a:rPr dirty="0" err="1"/>
              <a:t>уровень</a:t>
            </a:r>
            <a:endParaRPr dirty="0"/>
          </a:p>
        </p:txBody>
      </p:sp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187624" y="-27384"/>
            <a:ext cx="7270577" cy="737321"/>
          </a:xfrm>
          <a:prstGeom prst="rect">
            <a:avLst/>
          </a:prstGeom>
          <a:noFill/>
        </p:spPr>
        <p:txBody>
          <a:bodyPr/>
          <a:lstStyle>
            <a:lvl1pPr indent="0">
              <a:defRPr sz="2000" b="1"/>
            </a:lvl1pPr>
          </a:lstStyle>
          <a:p>
            <a: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63123807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Заголовок, текс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0C1"/>
          </a:solidFill>
        </p:spPr>
        <p:txBody>
          <a:bodyPr vert="horz" lIns="91440" tIns="45720" rIns="91440" bIns="45720" rtlCol="0" anchor="ctr">
            <a:normAutofit/>
          </a:bodyPr>
          <a:lstStyle>
            <a:lvl1pPr indent="450000"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6" name="Picture 7" descr="самара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576064" cy="62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00" y="6513863"/>
            <a:ext cx="514400" cy="365125"/>
          </a:xfrm>
          <a:prstGeom prst="rect">
            <a:avLst/>
          </a:prstGeom>
        </p:spPr>
        <p:txBody>
          <a:bodyPr anchor="b"/>
          <a:lstStyle/>
          <a:p>
            <a:fld id="{33D78B8A-58FF-4BB4-B6B6-A98D4AC5AC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8313" y="981075"/>
            <a:ext cx="8424862" cy="54006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9858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3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Shape 4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Shape 5"/>
          <p:cNvSpPr/>
          <p:nvPr/>
        </p:nvSpPr>
        <p:spPr>
          <a:xfrm>
            <a:off x="0" y="-27384"/>
            <a:ext cx="9144000" cy="764705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indent="450000" algn="ctr">
              <a:defRPr sz="4400">
                <a:solidFill>
                  <a:srgbClr val="FFFFFF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pic>
        <p:nvPicPr>
          <p:cNvPr id="6" name="image1.png" descr="самара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245404" cy="2269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>
              <a:defRPr sz="10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468312" y="981075"/>
            <a:ext cx="8424863" cy="5400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B4C71EC6-210F-42DE-9C53-41977AD35B3D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hangingPunct="1"/>
              <a:t>17.10.2019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B19B0651-EE4F-4900-A07F-96A6BFA9D0F0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796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Shape 4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Shape 5"/>
          <p:cNvSpPr/>
          <p:nvPr/>
        </p:nvSpPr>
        <p:spPr>
          <a:xfrm>
            <a:off x="0" y="-27384"/>
            <a:ext cx="9144000" cy="764705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 indent="450000" algn="ctr">
              <a:defRPr sz="4400">
                <a:solidFill>
                  <a:srgbClr val="FFFFFF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pic>
        <p:nvPicPr>
          <p:cNvPr id="6" name="image1.png" descr="самара2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245404" cy="2269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>
              <a:defRPr sz="10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468312" y="981075"/>
            <a:ext cx="8424863" cy="5400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63189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ransition spd="med"/>
  <p:txStyles>
    <p:titleStyle>
      <a:lvl1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B4C71EC6-210F-42DE-9C53-41977AD35B3D}" type="datetimeFigureOut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hangingPunct="1"/>
              <a:t>17.10.2019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hangingPunct="1"/>
            <a:fld id="{B19B0651-EE4F-4900-A07F-96A6BFA9D0F0}" type="slidenum">
              <a:rPr lang="ru-RU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hangingPunct="1"/>
              <a:t>‹#›</a:t>
            </a:fld>
            <a:endParaRPr lang="ru-RU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15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" y="6597352"/>
            <a:ext cx="6012162" cy="1"/>
          </a:xfrm>
          <a:prstGeom prst="line">
            <a:avLst/>
          </a:prstGeom>
          <a:ln w="63500">
            <a:solidFill>
              <a:srgbClr val="0070C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Shape 4"/>
          <p:cNvSpPr/>
          <p:nvPr/>
        </p:nvSpPr>
        <p:spPr>
          <a:xfrm>
            <a:off x="6012160" y="6597352"/>
            <a:ext cx="3131841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Shape 5"/>
          <p:cNvSpPr/>
          <p:nvPr/>
        </p:nvSpPr>
        <p:spPr>
          <a:xfrm>
            <a:off x="0" y="-27384"/>
            <a:ext cx="9144000" cy="764705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indent="450000" algn="ctr">
              <a:defRPr sz="4400">
                <a:solidFill>
                  <a:srgbClr val="FFFFFF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pic>
        <p:nvPicPr>
          <p:cNvPr id="6" name="image1.png" descr="самара2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107504" y="44623"/>
            <a:ext cx="576065" cy="62610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7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245404" cy="2269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>
              <a:defRPr sz="10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8" name="Shape 8"/>
          <p:cNvSpPr>
            <a:spLocks noGrp="1"/>
          </p:cNvSpPr>
          <p:nvPr>
            <p:ph type="body" idx="1"/>
          </p:nvPr>
        </p:nvSpPr>
        <p:spPr>
          <a:xfrm>
            <a:off x="468312" y="981075"/>
            <a:ext cx="8424863" cy="5400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  <a:solidFill>
            <a:srgbClr val="0070C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91344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</p:sldLayoutIdLst>
  <p:transition spd="med"/>
  <p:txStyles>
    <p:titleStyle>
      <a:lvl1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450000" algn="ct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>
            <a:spLocks noGrp="1"/>
          </p:cNvSpPr>
          <p:nvPr>
            <p:ph type="title"/>
          </p:nvPr>
        </p:nvSpPr>
        <p:spPr>
          <a:xfrm>
            <a:off x="685800" y="1700808"/>
            <a:ext cx="7990656" cy="147002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 smtClean="0"/>
              <a:t>ИНФОРМАЦИЯ О РЕАЛИЗАЦИИ </a:t>
            </a:r>
            <a:r>
              <a:rPr dirty="0" smtClean="0"/>
              <a:t>НАЦИОНАЛЬНЫ</a:t>
            </a:r>
            <a:r>
              <a:rPr lang="ru-RU" dirty="0" smtClean="0"/>
              <a:t>Х</a:t>
            </a:r>
            <a:r>
              <a:rPr dirty="0" smtClean="0"/>
              <a:t> ПРОЕКТ</a:t>
            </a:r>
            <a:r>
              <a:rPr lang="ru-RU" dirty="0" smtClean="0"/>
              <a:t>ОВ </a:t>
            </a:r>
            <a:r>
              <a:rPr lang="ru-RU" dirty="0"/>
              <a:t>НА </a:t>
            </a:r>
            <a:r>
              <a:rPr lang="ru-RU" dirty="0" smtClean="0"/>
              <a:t>ТЕРРИТОРИИ                       МУНИЦИПАЛЬНОГО РАЙОНА АЛЕКСЕЕВСКИЙ                    (на 01.10.2019)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3400012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7" name="Shape 435"/>
          <p:cNvSpPr/>
          <p:nvPr/>
        </p:nvSpPr>
        <p:spPr>
          <a:xfrm>
            <a:off x="671596" y="116632"/>
            <a:ext cx="8352928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ru-RU" sz="2800" dirty="0" smtClean="0"/>
              <a:t>ПОЯСНЕНИЯ К СЛАЙДАМ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994303"/>
              </p:ext>
            </p:extLst>
          </p:nvPr>
        </p:nvGraphicFramePr>
        <p:xfrm>
          <a:off x="37930" y="1021348"/>
          <a:ext cx="9001001" cy="96001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0041"/>
                <a:gridCol w="5229292"/>
                <a:gridCol w="1088831"/>
                <a:gridCol w="1161419"/>
                <a:gridCol w="1161418"/>
              </a:tblGrid>
              <a:tr h="566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целевого п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оказателя, ед. изм.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Плановое значение на 2019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Факт.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на отчетную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дату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дд.мм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Отклонение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</a:tr>
              <a:tr h="188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</a:tr>
              <a:tr h="188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63484" y="744351"/>
            <a:ext cx="4824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 smtClean="0"/>
              <a:t>1. ОСНОВНЫЕ ЦЕЛЕВЫЕ ПОКАЗАТЕЛИ</a:t>
            </a:r>
            <a:endParaRPr lang="ru-RU" sz="1200" b="1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316026"/>
              </p:ext>
            </p:extLst>
          </p:nvPr>
        </p:nvGraphicFramePr>
        <p:xfrm>
          <a:off x="34482" y="3481778"/>
          <a:ext cx="9002014" cy="168983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3899"/>
                <a:gridCol w="2553422"/>
                <a:gridCol w="815163"/>
                <a:gridCol w="1089906"/>
                <a:gridCol w="1089906"/>
                <a:gridCol w="1089906"/>
                <a:gridCol w="1089906"/>
                <a:gridCol w="1089906"/>
              </a:tblGrid>
              <a:tr h="883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объекта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реализации</a:t>
                      </a:r>
                      <a:endParaRPr lang="ru-RU" sz="10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Ввод,</a:t>
                      </a:r>
                      <a:r>
                        <a:rPr lang="ru-RU" sz="100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aseline="0" dirty="0" err="1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мм.гг</a:t>
                      </a:r>
                      <a:r>
                        <a:rPr lang="ru-RU" sz="100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.</a:t>
                      </a:r>
                      <a:endParaRPr lang="ru-RU" sz="10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Освоение средств                    (всего на 2019 г. в тыс. руб. /              % освоения)</a:t>
                      </a:r>
                      <a:endParaRPr lang="ru-RU" sz="10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Освоение средств ФБ (сумма в тыс. руб. на 2019 г. / % освоения)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Эксп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-за (ПИР/ПСД), дата выхода</a:t>
                      </a:r>
                      <a:endParaRPr lang="ru-RU" sz="10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Готовность СМР</a:t>
                      </a:r>
                      <a:r>
                        <a:rPr lang="ru-RU" sz="100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(%)</a:t>
                      </a:r>
                      <a:endParaRPr lang="ru-RU" sz="10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 anchor="ctr"/>
                </a:tc>
              </a:tr>
              <a:tr h="2877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6957" marR="56957" marT="0" marB="0"/>
                </a:tc>
              </a:tr>
              <a:tr h="1746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7" marR="569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957" marR="56957" marT="0" marB="0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419064" y="3204781"/>
            <a:ext cx="7128792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 smtClean="0"/>
              <a:t>2. СТРОИТЕЛЬСТВО И РЕКОНСТРУКЦИЯ ОБЪЕКТОВ ИНФРАСТРУКТУРЫ </a:t>
            </a:r>
            <a:endParaRPr lang="ru-RU" sz="1200" b="1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39369"/>
              </p:ext>
            </p:extLst>
          </p:nvPr>
        </p:nvGraphicFramePr>
        <p:xfrm>
          <a:off x="107504" y="5229200"/>
          <a:ext cx="4968552" cy="1400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1069"/>
                <a:gridCol w="4347483"/>
              </a:tblGrid>
              <a:tr h="288032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Схема</a:t>
                      </a:r>
                      <a:r>
                        <a:rPr lang="ru-RU" b="1" baseline="0" dirty="0" smtClean="0"/>
                        <a:t> цветовой индикации состояния работ по объектам</a:t>
                      </a:r>
                      <a:endParaRPr lang="ru-RU" b="1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Проблемы</a:t>
                      </a:r>
                      <a:r>
                        <a:rPr lang="ru-RU" baseline="0" dirty="0" smtClean="0"/>
                        <a:t>  по объекту отсутствуют.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Проблемы по объекту есть, однако объект</a:t>
                      </a:r>
                      <a:r>
                        <a:rPr lang="ru-RU" baseline="0" dirty="0" smtClean="0"/>
                        <a:t> будет введен в срок.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Проблемы по объекту есть, есть риск несвоевременного ввода.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02958"/>
              </p:ext>
            </p:extLst>
          </p:nvPr>
        </p:nvGraphicFramePr>
        <p:xfrm>
          <a:off x="179512" y="2049408"/>
          <a:ext cx="8856984" cy="1171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7123"/>
                <a:gridCol w="7749861"/>
              </a:tblGrid>
              <a:tr h="288032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Схема</a:t>
                      </a:r>
                      <a:r>
                        <a:rPr lang="ru-RU" b="1" baseline="0" dirty="0" smtClean="0"/>
                        <a:t> цветовой индикации достижения целевых значений показателей</a:t>
                      </a:r>
                      <a:endParaRPr lang="ru-RU" b="1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000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проблемы отсутствуют.</a:t>
                      </a:r>
                      <a:endParaRPr lang="ru-RU" dirty="0"/>
                    </a:p>
                  </a:txBody>
                  <a:tcPr/>
                </a:tc>
              </a:tr>
              <a:tr h="19419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низкий уровень фактического</a:t>
                      </a:r>
                      <a:r>
                        <a:rPr lang="ru-RU" baseline="0" dirty="0" smtClean="0"/>
                        <a:t> значения показателя</a:t>
                      </a:r>
                      <a:r>
                        <a:rPr lang="ru-RU" dirty="0" smtClean="0"/>
                        <a:t>, риски </a:t>
                      </a:r>
                      <a:r>
                        <a:rPr lang="ru-RU" dirty="0" err="1" smtClean="0"/>
                        <a:t>недостижения</a:t>
                      </a:r>
                      <a:r>
                        <a:rPr lang="ru-RU" dirty="0" smtClean="0"/>
                        <a:t> целевого значения показателя к концу года отсутствуют.</a:t>
                      </a:r>
                      <a:endParaRPr lang="ru-RU" dirty="0"/>
                    </a:p>
                  </a:txBody>
                  <a:tcPr/>
                </a:tc>
              </a:tr>
              <a:tr h="23839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существуют риски </a:t>
                      </a:r>
                      <a:r>
                        <a:rPr lang="ru-RU" dirty="0" err="1" smtClean="0"/>
                        <a:t>недостижения</a:t>
                      </a:r>
                      <a:r>
                        <a:rPr lang="ru-RU" dirty="0" smtClean="0"/>
                        <a:t> годового целевого значения показателя.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5000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481605"/>
              </p:ext>
            </p:extLst>
          </p:nvPr>
        </p:nvGraphicFramePr>
        <p:xfrm>
          <a:off x="134278" y="1556792"/>
          <a:ext cx="8928992" cy="95985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2191"/>
                <a:gridCol w="5697699"/>
                <a:gridCol w="1080120"/>
                <a:gridCol w="189898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основных мероприятий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контрольных точек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Срок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выполнено/в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процессе/ведется подготовка)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</a:tr>
              <a:tr h="188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/>
                </a:tc>
              </a:tr>
              <a:tr h="188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10747" y="1052736"/>
            <a:ext cx="540060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400" b="1" dirty="0" smtClean="0"/>
              <a:t>3. </a:t>
            </a:r>
            <a:r>
              <a:rPr lang="ru-RU" sz="1200" b="1" dirty="0" smtClean="0"/>
              <a:t>ОСНОВНЫЕ МЕРОПРИЯТИЯ И КОНТРОЛЬНЫЕ ТОЧКИ</a:t>
            </a:r>
            <a:endParaRPr lang="ru-RU" sz="1200" b="1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906153"/>
              </p:ext>
            </p:extLst>
          </p:nvPr>
        </p:nvGraphicFramePr>
        <p:xfrm>
          <a:off x="179512" y="2780928"/>
          <a:ext cx="4968552" cy="1451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1069"/>
                <a:gridCol w="4347483"/>
              </a:tblGrid>
              <a:tr h="288032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Схема</a:t>
                      </a:r>
                      <a:r>
                        <a:rPr lang="ru-RU" b="1" baseline="0" dirty="0" smtClean="0"/>
                        <a:t> цветовой индикации состояния мероприятий и контр. точек</a:t>
                      </a:r>
                      <a:endParaRPr lang="ru-RU" b="1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риски по мероприятию отсутствуют / контрольная точка успешно завершена.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существуют риски срыва мероприятия / исполнения контрольной точки.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мероприятие / контрольная точка не исполнены.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Shape 435"/>
          <p:cNvSpPr/>
          <p:nvPr/>
        </p:nvSpPr>
        <p:spPr>
          <a:xfrm>
            <a:off x="683568" y="116632"/>
            <a:ext cx="8352928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ru-RU" sz="2800" dirty="0" smtClean="0"/>
              <a:t>ПОЯСНЕНИЯ К СЛАЙДАМ</a:t>
            </a:r>
          </a:p>
        </p:txBody>
      </p:sp>
    </p:spTree>
    <p:extLst>
      <p:ext uri="{BB962C8B-B14F-4D97-AF65-F5344CB8AC3E}">
        <p14:creationId xmlns:p14="http://schemas.microsoft.com/office/powerpoint/2010/main" val="5619699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BB16EB14-9D62-4F07-8C97-A22564793177}"/>
              </a:ext>
            </a:extLst>
          </p:cNvPr>
          <p:cNvSpPr/>
          <p:nvPr/>
        </p:nvSpPr>
        <p:spPr>
          <a:xfrm>
            <a:off x="25176" y="744959"/>
            <a:ext cx="911882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/>
            <a:r>
              <a:rPr lang="ru-RU" sz="1600" b="1" kern="1200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Федеральные проекты, входящие в состав:</a:t>
            </a:r>
          </a:p>
          <a:p>
            <a:pPr hangingPunct="1"/>
            <a:r>
              <a:rPr lang="ru-RU" sz="1200" b="1" kern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«Финансовая поддержка семей при рождении детей»</a:t>
            </a:r>
          </a:p>
          <a:p>
            <a:pPr hangingPunct="1"/>
            <a:r>
              <a:rPr lang="ru-RU" sz="1200" b="1" kern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«Содействие занятости женщин – создание условий дошкольного образования для детей в возрасте до трех лет»</a:t>
            </a:r>
          </a:p>
          <a:p>
            <a:pPr hangingPunct="1"/>
            <a:r>
              <a:rPr lang="ru-RU" sz="1200" b="1" kern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 «Старшее поколение»</a:t>
            </a:r>
          </a:p>
          <a:p>
            <a:pPr hangingPunct="1"/>
            <a:r>
              <a:rPr lang="ru-RU" sz="1200" b="1" kern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 «Укрепление общественного здоровья»</a:t>
            </a:r>
          </a:p>
          <a:p>
            <a:pPr hangingPunct="1"/>
            <a:r>
              <a:rPr lang="ru-RU" sz="1200" b="1" kern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5. «Спорт-норма жизни»</a:t>
            </a:r>
            <a:endParaRPr lang="ru-RU" sz="12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BB16EB14-9D62-4F07-8C97-A22564793177}"/>
              </a:ext>
            </a:extLst>
          </p:cNvPr>
          <p:cNvSpPr/>
          <p:nvPr/>
        </p:nvSpPr>
        <p:spPr>
          <a:xfrm>
            <a:off x="177714" y="1962679"/>
            <a:ext cx="31598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/>
            <a:r>
              <a:rPr lang="ru-RU" sz="1600" b="1" kern="1200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Целевые показатели: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BE282341-7461-4278-8440-05D20DE090ED}"/>
              </a:ext>
            </a:extLst>
          </p:cNvPr>
          <p:cNvSpPr/>
          <p:nvPr/>
        </p:nvSpPr>
        <p:spPr>
          <a:xfrm>
            <a:off x="177714" y="4581128"/>
            <a:ext cx="20621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1"/>
            <a:r>
              <a:rPr lang="ru-RU" sz="1600" b="1" kern="1200" dirty="0" smtClean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Ресурсы </a:t>
            </a:r>
            <a:r>
              <a:rPr lang="ru-RU" sz="1200" b="1" kern="1200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(млн. рублей)</a:t>
            </a:r>
            <a:r>
              <a:rPr lang="ru-RU" sz="1600" b="1" kern="1200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220562"/>
              </p:ext>
            </p:extLst>
          </p:nvPr>
        </p:nvGraphicFramePr>
        <p:xfrm>
          <a:off x="177717" y="2272508"/>
          <a:ext cx="8784975" cy="2278711"/>
        </p:xfrm>
        <a:graphic>
          <a:graphicData uri="http://schemas.openxmlformats.org/drawingml/2006/table">
            <a:tbl>
              <a:tblPr firstRow="1" firstCol="1" bandRow="1"/>
              <a:tblGrid>
                <a:gridCol w="4032448"/>
                <a:gridCol w="720080"/>
                <a:gridCol w="720080"/>
                <a:gridCol w="648072"/>
                <a:gridCol w="648072"/>
                <a:gridCol w="648072"/>
                <a:gridCol w="720080"/>
                <a:gridCol w="648071"/>
              </a:tblGrid>
              <a:tr h="39263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Целевой 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Базовое </a:t>
                      </a:r>
                      <a:r>
                        <a:rPr lang="ru-RU" sz="105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значение 2018</a:t>
                      </a:r>
                      <a:r>
                        <a:rPr lang="ru-RU" sz="1050" b="1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г.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00" marR="52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2019 г. 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2021 г.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2023 г.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2024 г.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8667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Снижение смертности населения старше трудоспособного возраста (на 1000 человек населения соответствующего возраста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37,7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37,1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36,4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35,8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35,1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34,5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33,8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Значение суммарного коэффициента рождаемости 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,511</a:t>
                      </a:r>
                      <a:endParaRPr lang="ru-RU" sz="10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1,538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1,563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1,580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1,604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1,621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1,644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Обращаемость в медицинские организации по вопросам  здорового образа жизни (тысяч человек)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141,0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142,4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143,8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145,3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146,7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148,2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149,7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5601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Число лиц, которым рекомендованы индивидуальные планы по здоровому образу жизни (паспорта здоровья) в центрах здоровья (млн. человек)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0,150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0,152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0,159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0,170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0,179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0,188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0,197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3894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Доля граждан Самарской области, систематически занимающихся физической культурой и спортом,%</a:t>
                      </a:r>
                      <a:endParaRPr lang="ru-RU" sz="1000" b="1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Arial Unicode MS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36,0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39,0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42,0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45,0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48,0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51,0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Arial Unicode MS"/>
                          <a:cs typeface="Times New Roman" panose="02020603050405020304" pitchFamily="18" charset="0"/>
                          <a:sym typeface="Arial"/>
                        </a:rPr>
                        <a:t>55,0 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Shape 435"/>
          <p:cNvSpPr/>
          <p:nvPr/>
        </p:nvSpPr>
        <p:spPr>
          <a:xfrm>
            <a:off x="2482442" y="167352"/>
            <a:ext cx="4585548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ea typeface="+mn-ea"/>
              </a:rPr>
              <a:t>НАЦИОНАЛЬНЫЙ ПРОЕКТ «ДЕМОГРАФИЯ»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990141"/>
              </p:ext>
            </p:extLst>
          </p:nvPr>
        </p:nvGraphicFramePr>
        <p:xfrm>
          <a:off x="120091" y="4869159"/>
          <a:ext cx="8928993" cy="19613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1509"/>
                <a:gridCol w="2304256"/>
                <a:gridCol w="864096"/>
                <a:gridCol w="792088"/>
                <a:gridCol w="864096"/>
                <a:gridCol w="864096"/>
                <a:gridCol w="864096"/>
                <a:gridCol w="792088"/>
                <a:gridCol w="732668"/>
              </a:tblGrid>
              <a:tr h="410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софинансирования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2019-2024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</a:tr>
              <a:tr h="283736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33,9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(ФБ)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3821,27*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2 166,04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2 690,55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503,42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930,08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920,40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12 031,76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366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3,7% (государственные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внебюджетные фонды РФ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198,10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221,20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223,60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226,10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228,60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1 306,60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62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584,35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900,90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658,18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074,60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3 872,63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3 888,02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21 978,68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094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0,4% (МБ)</a:t>
                      </a: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61,17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48,30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44,13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153,60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0942">
                <a:tc gridSpan="9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* В настоящее время вносятся изменения в паспорт НП «Демография» в связи с поступлением дополнительного финансирования из федерального бюджета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879" marR="62879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587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hangingPunct="1"/>
            <a:endParaRPr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63484" y="744351"/>
            <a:ext cx="4824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kern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ОСНОВНЫЕ ЦЕЛЕВЫЕ ПОКАЗАТЕЛИ</a:t>
            </a:r>
            <a:endParaRPr lang="ru-RU" sz="1200" b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435"/>
          <p:cNvSpPr/>
          <p:nvPr/>
        </p:nvSpPr>
        <p:spPr>
          <a:xfrm>
            <a:off x="683568" y="61724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ru-RU" sz="1600" kern="0" dirty="0">
                <a:latin typeface="Arial"/>
                <a:cs typeface="Arial"/>
              </a:rPr>
              <a:t>НАЦИОНАЛЬНЫЙ ПРОЕКТ «ДЕМОГРАФИЯ»</a:t>
            </a:r>
          </a:p>
          <a:p>
            <a:r>
              <a:rPr lang="ru-RU" sz="1600" kern="0" dirty="0" smtClean="0">
                <a:latin typeface="Arial"/>
                <a:cs typeface="Arial"/>
              </a:rPr>
              <a:t>муниципальный район Алексеевский</a:t>
            </a:r>
            <a:endParaRPr lang="ru-RU" sz="1600" kern="0" dirty="0">
              <a:latin typeface="Arial"/>
              <a:cs typeface="Arial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531484"/>
              </p:ext>
            </p:extLst>
          </p:nvPr>
        </p:nvGraphicFramePr>
        <p:xfrm>
          <a:off x="333272" y="1021349"/>
          <a:ext cx="8559208" cy="5287972"/>
        </p:xfrm>
        <a:graphic>
          <a:graphicData uri="http://schemas.openxmlformats.org/drawingml/2006/table">
            <a:tbl>
              <a:tblPr firstRow="1" firstCol="1" bandRow="1"/>
              <a:tblGrid>
                <a:gridCol w="5246840"/>
                <a:gridCol w="1800200"/>
                <a:gridCol w="648072"/>
                <a:gridCol w="864096"/>
              </a:tblGrid>
              <a:tr h="6564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A7A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Базовое </a:t>
                      </a:r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значение 2018 г.</a:t>
                      </a:r>
                      <a:endParaRPr lang="ru-RU" sz="105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A7A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 г. 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A7A7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Фактическое значение на 01.10.2019г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A7A7">
                        <a:lumMod val="20000"/>
                        <a:lumOff val="80000"/>
                      </a:srgbClr>
                    </a:solidFill>
                  </a:tcPr>
                </a:tc>
              </a:tr>
              <a:tr h="4107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Доступность дошкольного образования для детей в возрасте от полутора до трех лет (проценты)</a:t>
                      </a:r>
                      <a:endParaRPr lang="ru-RU" sz="10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 fontAlgn="ctr"/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100</a:t>
                      </a:r>
                      <a:endParaRPr lang="ru-RU" sz="10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 fontAlgn="ctr"/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100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100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4107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Оказание материальной помощи нуждающимся гражданам пожилого возраста (0 – нет, 1- есть)</a:t>
                      </a:r>
                      <a:endParaRPr lang="ru-RU" sz="10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―</a:t>
                      </a:r>
                      <a:endParaRPr lang="ru-RU" sz="10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1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1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5715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Доля детей и молодежи Самарской области (возраст от 3 до 29 лет), систематически занимающихся физической культурой и спортом, в общей численности детей и молодежи Самарской области (возраст от 3 до 29 лет)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 fontAlgn="ctr"/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76,9</a:t>
                      </a:r>
                      <a:endParaRPr lang="ru-RU" sz="10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79,8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78,8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7620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Доля населения Самарской области среднего возраста (женщины от 30 до 54 лет, мужчины от 30 до 59 лет), систематически занимающихся физической культурой и спортом, в общей численности населения Самарской области среднего возраста (женщины от 30 до 54 лет, мужчины от 30 до 59 лет)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17,2</a:t>
                      </a:r>
                      <a:endParaRPr lang="ru-RU" sz="10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27,1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21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7620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Доля населения Самарской области старшего возраста (женщины от 55 до 79 лет, мужчины от 60 до 79 лет), систематически занимающихся физической культурой и спортом в общей численности населения Самарской области старшего возраста (женщины от 55 до 79 лет, мужчины от 60 до 79 лет)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9,1</a:t>
                      </a:r>
                      <a:endParaRPr lang="ru-RU" sz="10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12,8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11,3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7620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Количество проведенных мероприятий по организации социального туризма, позволяющего гражданам пожилого возраста ближе познакомиться с историей родного края, его природными ресурсами, традициями, культурным наследием (посещение музеев, театров, галерей, выставок, исторических и святых мест)</a:t>
                      </a:r>
                      <a:endParaRPr lang="ru-RU" sz="10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―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Не менее 2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9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9525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Количество проведенных мероприятий по привлечению пожилых людей с активной жизненной позицией к воспитанию подрастающего поколения (встречи со старшеклассниками, направленные на патриотическое воспитание молодежи, сохранение семейных, культурных и исторических ценностей, пропаганду здорового образа жизни)</a:t>
                      </a:r>
                      <a:endParaRPr lang="ru-RU" sz="10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―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Helvetica"/>
                          <a:ea typeface="Helvetica"/>
                          <a:cs typeface="Helvetica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Не менее 4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Times New Roman"/>
                          <a:cs typeface="Times New Roman"/>
                          <a:sym typeface="Arial"/>
                        </a:rPr>
                        <a:t>8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85304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5CBA6747-59C9-42D0-9D74-834125E26F82}"/>
              </a:ext>
            </a:extLst>
          </p:cNvPr>
          <p:cNvSpPr/>
          <p:nvPr/>
        </p:nvSpPr>
        <p:spPr>
          <a:xfrm>
            <a:off x="3199" y="998639"/>
            <a:ext cx="4640809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050" b="1" dirty="0" smtClean="0">
                <a:solidFill>
                  <a:prstClr val="black"/>
                </a:solidFill>
              </a:rPr>
              <a:t>«Развитие системы оказания первичной МСП»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050" b="1" dirty="0" smtClean="0">
                <a:solidFill>
                  <a:prstClr val="black"/>
                </a:solidFill>
              </a:rPr>
              <a:t>«Борьба с сердечно-сосудистыми заболеваниями»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050" b="1" dirty="0">
                <a:solidFill>
                  <a:prstClr val="black"/>
                </a:solidFill>
              </a:rPr>
              <a:t>«Борьба с онкологическими заболеваниями»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050" b="1" dirty="0" smtClean="0">
                <a:solidFill>
                  <a:prstClr val="black"/>
                </a:solidFill>
              </a:rPr>
              <a:t>«Развитие </a:t>
            </a:r>
            <a:r>
              <a:rPr lang="ru-RU" sz="1050" b="1" dirty="0">
                <a:solidFill>
                  <a:prstClr val="black"/>
                </a:solidFill>
              </a:rPr>
              <a:t>детского здравоохранения»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050" b="1" dirty="0" smtClean="0">
                <a:solidFill>
                  <a:prstClr val="black"/>
                </a:solidFill>
              </a:rPr>
              <a:t>«Обеспечение </a:t>
            </a:r>
            <a:r>
              <a:rPr lang="ru-RU" sz="1050" b="1" dirty="0">
                <a:solidFill>
                  <a:prstClr val="black"/>
                </a:solidFill>
              </a:rPr>
              <a:t>медицинских организаций системы здравоохранения квалифицированными кадрами»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050" b="1" dirty="0">
                <a:solidFill>
                  <a:prstClr val="black"/>
                </a:solidFill>
              </a:rPr>
              <a:t>«Создание единого цифрового контура в </a:t>
            </a:r>
            <a:r>
              <a:rPr lang="ru-RU" sz="1050" b="1" dirty="0" smtClean="0">
                <a:solidFill>
                  <a:prstClr val="black"/>
                </a:solidFill>
              </a:rPr>
              <a:t>здравоохранении»</a:t>
            </a: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r>
              <a:rPr lang="ru-RU" sz="1050" b="1" dirty="0">
                <a:solidFill>
                  <a:prstClr val="black"/>
                </a:solidFill>
              </a:rPr>
              <a:t>«Развитие экспорта медицинских услуг»</a:t>
            </a:r>
            <a:endParaRPr lang="ru-RU" sz="1050" b="1" dirty="0" smtClean="0">
              <a:solidFill>
                <a:prstClr val="black"/>
              </a:solidFill>
            </a:endParaRP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1100" b="1" dirty="0" smtClean="0">
              <a:solidFill>
                <a:prstClr val="black"/>
              </a:solidFill>
            </a:endParaRP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1100" b="1" dirty="0" smtClean="0">
              <a:solidFill>
                <a:prstClr val="black"/>
              </a:solidFill>
            </a:endParaRP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1100" b="1" dirty="0">
              <a:solidFill>
                <a:prstClr val="black"/>
              </a:solidFill>
            </a:endParaRP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1100" b="1" dirty="0" smtClean="0">
              <a:solidFill>
                <a:prstClr val="black"/>
              </a:solidFill>
            </a:endParaRPr>
          </a:p>
          <a:p>
            <a:pPr marL="228600" indent="-2286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defRPr/>
            </a:pP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BB16EB14-9D62-4F07-8C97-A22564793177}"/>
              </a:ext>
            </a:extLst>
          </p:cNvPr>
          <p:cNvSpPr/>
          <p:nvPr/>
        </p:nvSpPr>
        <p:spPr>
          <a:xfrm>
            <a:off x="164507" y="744959"/>
            <a:ext cx="51275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00B050"/>
                </a:solidFill>
              </a:rPr>
              <a:t>Федеральные проекты, входящие в состав: </a:t>
            </a:r>
            <a:endParaRPr lang="ru-RU" sz="1200" b="1" dirty="0">
              <a:solidFill>
                <a:srgbClr val="00B050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BB16EB14-9D62-4F07-8C97-A22564793177}"/>
              </a:ext>
            </a:extLst>
          </p:cNvPr>
          <p:cNvSpPr/>
          <p:nvPr/>
        </p:nvSpPr>
        <p:spPr>
          <a:xfrm>
            <a:off x="164505" y="2395627"/>
            <a:ext cx="49665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Целевые показатели:</a:t>
            </a:r>
            <a:endParaRPr lang="ru-RU" sz="1600" b="1" dirty="0">
              <a:solidFill>
                <a:srgbClr val="00B050"/>
              </a:solidFill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700597"/>
              </p:ext>
            </p:extLst>
          </p:nvPr>
        </p:nvGraphicFramePr>
        <p:xfrm>
          <a:off x="109103" y="5432656"/>
          <a:ext cx="8999401" cy="1106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2497"/>
                <a:gridCol w="1512168"/>
                <a:gridCol w="936104"/>
                <a:gridCol w="864096"/>
                <a:gridCol w="1080120"/>
                <a:gridCol w="1008112"/>
                <a:gridCol w="1008112"/>
                <a:gridCol w="864096"/>
                <a:gridCol w="864096"/>
              </a:tblGrid>
              <a:tr h="478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2019-2024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1401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Самарская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43,6%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(ФБ)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1 226,72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2 418,65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867,59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970,20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460,51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558,25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6501,91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4017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56,4%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(ОБ)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770,31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1 240,21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1 253,99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1 448,35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2 307,95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1 389,70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8410,51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BE282341-7461-4278-8440-05D20DE090ED}"/>
              </a:ext>
            </a:extLst>
          </p:cNvPr>
          <p:cNvSpPr/>
          <p:nvPr/>
        </p:nvSpPr>
        <p:spPr>
          <a:xfrm>
            <a:off x="3199" y="5013177"/>
            <a:ext cx="9140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00B050"/>
                </a:solidFill>
              </a:rPr>
              <a:t>Ресурсы (</a:t>
            </a:r>
            <a:r>
              <a:rPr lang="ru-RU" sz="1200" b="1" dirty="0">
                <a:solidFill>
                  <a:srgbClr val="00B050"/>
                </a:solidFill>
              </a:rPr>
              <a:t>млн. рублей):  </a:t>
            </a:r>
            <a:r>
              <a:rPr lang="ru-RU" sz="1200" b="1" dirty="0" smtClean="0">
                <a:solidFill>
                  <a:srgbClr val="00B050"/>
                </a:solidFill>
              </a:rPr>
              <a:t>ФБ + ОБ + бюджеты государственных внебюджетных фондов РФ </a:t>
            </a:r>
          </a:p>
          <a:p>
            <a:r>
              <a:rPr lang="ru-RU" sz="1200" b="1" dirty="0" smtClean="0">
                <a:solidFill>
                  <a:srgbClr val="00B050"/>
                </a:solidFill>
              </a:rPr>
              <a:t>(ежегодно около 3668,1 млн. рублей средства ТФОМС) </a:t>
            </a:r>
            <a:endParaRPr lang="ru-RU" sz="12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804408"/>
              </p:ext>
            </p:extLst>
          </p:nvPr>
        </p:nvGraphicFramePr>
        <p:xfrm>
          <a:off x="37095" y="2730901"/>
          <a:ext cx="8855385" cy="2209800"/>
        </p:xfrm>
        <a:graphic>
          <a:graphicData uri="http://schemas.openxmlformats.org/drawingml/2006/table">
            <a:tbl>
              <a:tblPr firstRow="1" firstCol="1" bandRow="1"/>
              <a:tblGrid>
                <a:gridCol w="3168352"/>
                <a:gridCol w="720080"/>
                <a:gridCol w="678263"/>
                <a:gridCol w="826294"/>
                <a:gridCol w="826294"/>
                <a:gridCol w="907910"/>
                <a:gridCol w="864096"/>
                <a:gridCol w="864096"/>
              </a:tblGrid>
              <a:tr h="44945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Целевой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показатель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Базовое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значение за 2018</a:t>
                      </a:r>
                      <a:r>
                        <a:rPr lang="ru-RU" sz="1000" b="1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г.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2019 г. 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2020 г.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2021 г.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2022 г.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2023 г.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2024 г.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6455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u="none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Снижение смертности населения трудоспособного возраста (на 100 тыс.)</a:t>
                      </a:r>
                      <a:endParaRPr lang="ru-RU" sz="1000" b="1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529,5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510,0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500,0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480,0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470,0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450,0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420,0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6455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Снижение смертности от болезней системы кровообращения (на 100 тыс.)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600,4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570,0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550,0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525,0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485,0</a:t>
                      </a:r>
                      <a:endParaRPr lang="ru-RU" sz="1000" b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455,0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443,5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6455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Снижение смертности от злокачественных </a:t>
                      </a:r>
                    </a:p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новообразований</a:t>
                      </a:r>
                      <a:r>
                        <a:rPr lang="ru-RU" sz="1000" b="1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(на 100 тыс.)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194,0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202,8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201,8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199,0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192,9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7946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Снижение младенческой смертности  </a:t>
                      </a:r>
                    </a:p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(на 1 тыс. родившихся детей)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4,5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4,3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4,2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4,1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6455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Охват всех граждан профилактическими медицинскими осмотрами, % 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43,3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41,8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43,4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45,0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53,5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59,7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70,0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Shape 435"/>
          <p:cNvSpPr/>
          <p:nvPr/>
        </p:nvSpPr>
        <p:spPr>
          <a:xfrm>
            <a:off x="1489381" y="167352"/>
            <a:ext cx="657166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НАЦИОНАЛЬНЫЙ ПРОЕКТ «ЗДРАВООХРАНЕНИЕ»</a:t>
            </a:r>
            <a:endParaRPr lang="ru-RU" altLang="ru-RU" dirty="0">
              <a:latin typeface="Arial" panose="020B0604020202020204" pitchFamily="34" charset="0"/>
              <a:ea typeface="MS Mincho" pitchFamily="49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11960" y="744958"/>
            <a:ext cx="51125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solidFill>
                  <a:srgbClr val="FF0000"/>
                </a:solidFill>
              </a:rPr>
              <a:t>Стратегическая цель: увеличение ОПЖ до 78 лет к 2024 г.</a:t>
            </a:r>
          </a:p>
          <a:p>
            <a:r>
              <a:rPr lang="ru-RU" sz="1200" b="1" i="1" dirty="0" smtClean="0">
                <a:solidFill>
                  <a:srgbClr val="FF0000"/>
                </a:solidFill>
              </a:rPr>
              <a:t>Основные цели: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 i="1" dirty="0" smtClean="0"/>
              <a:t>Снижение смертности населения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 i="1" dirty="0" smtClean="0"/>
              <a:t>Ликвидация </a:t>
            </a:r>
            <a:r>
              <a:rPr lang="ru-RU" sz="1100" b="1" i="1" dirty="0"/>
              <a:t>кадрового </a:t>
            </a:r>
            <a:r>
              <a:rPr lang="ru-RU" sz="1100" b="1" i="1" dirty="0" smtClean="0"/>
              <a:t>дефицита в первичном звене здравоохранения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 i="1" dirty="0" smtClean="0"/>
              <a:t>Охват всех </a:t>
            </a:r>
            <a:r>
              <a:rPr lang="ru-RU" sz="1100" b="1" i="1" dirty="0"/>
              <a:t>граждан профилактическими медицинскими осмотрами не реже одного раза в </a:t>
            </a:r>
            <a:r>
              <a:rPr lang="ru-RU" sz="1100" b="1" i="1" dirty="0" smtClean="0"/>
              <a:t>год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b="1" i="1" dirty="0" smtClean="0"/>
              <a:t>Обеспечение </a:t>
            </a:r>
            <a:r>
              <a:rPr lang="ru-RU" sz="1100" b="1" i="1" dirty="0"/>
              <a:t>оптимальной доступности для </a:t>
            </a:r>
            <a:r>
              <a:rPr lang="ru-RU" sz="1100" b="1" i="1" dirty="0" smtClean="0"/>
              <a:t>населения первичной медико-санитарной помощи и оптимизация её работы</a:t>
            </a:r>
          </a:p>
          <a:p>
            <a:endParaRPr lang="ru-RU" sz="1200" b="1" i="1" dirty="0" smtClean="0">
              <a:solidFill>
                <a:srgbClr val="FF0000"/>
              </a:solidFill>
            </a:endParaRPr>
          </a:p>
          <a:p>
            <a:endParaRPr lang="ru-RU" sz="1200" b="1" i="1" dirty="0" smtClean="0">
              <a:solidFill>
                <a:srgbClr val="FF0000"/>
              </a:solidFill>
            </a:endParaRPr>
          </a:p>
          <a:p>
            <a:endParaRPr lang="ru-RU" sz="1000" b="1" i="1" dirty="0" smtClean="0">
              <a:solidFill>
                <a:srgbClr val="FF0000"/>
              </a:solidFill>
            </a:endParaRPr>
          </a:p>
          <a:p>
            <a:endParaRPr lang="ru-RU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05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8787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2263484" y="816389"/>
            <a:ext cx="4824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 smtClean="0"/>
              <a:t>1. ОСНОВНЫЕ ЦЕЛЕВЫЕ ПОКАЗАТЕЛИ</a:t>
            </a:r>
            <a:endParaRPr lang="ru-RU" sz="1200" b="1" dirty="0"/>
          </a:p>
        </p:txBody>
      </p:sp>
      <p:sp>
        <p:nvSpPr>
          <p:cNvPr id="8" name="Shape 435"/>
          <p:cNvSpPr/>
          <p:nvPr/>
        </p:nvSpPr>
        <p:spPr>
          <a:xfrm>
            <a:off x="683568" y="57256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hangingPunct="0"/>
            <a:r>
              <a:rPr lang="ru-RU" sz="1600" kern="0" dirty="0" smtClean="0">
                <a:latin typeface="Arial"/>
                <a:cs typeface="Arial"/>
                <a:sym typeface="Arial"/>
              </a:rPr>
              <a:t>НАЦИОНАЛЬНЫЙ ПРОЕКТ «ЗДРАВООХРАНЕНИЕ»</a:t>
            </a:r>
          </a:p>
          <a:p>
            <a:r>
              <a:rPr lang="ru-RU" sz="1600" dirty="0"/>
              <a:t>муниципальный район </a:t>
            </a:r>
            <a:r>
              <a:rPr lang="ru-RU" sz="1600" dirty="0" smtClean="0"/>
              <a:t>Алексеевский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3105835"/>
            <a:ext cx="57423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2.ОСНОВНЫЕ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МЕРОПРИЯТИЯ И КОНТРОЛЬНЫЕ ТОЧКИ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424574"/>
              </p:ext>
            </p:extLst>
          </p:nvPr>
        </p:nvGraphicFramePr>
        <p:xfrm>
          <a:off x="107504" y="1229865"/>
          <a:ext cx="8897145" cy="170878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92771"/>
                <a:gridCol w="6469229"/>
                <a:gridCol w="971957"/>
                <a:gridCol w="1163188"/>
              </a:tblGrid>
              <a:tr h="5257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целевого п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оказателя, ед. изм.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Плановое значение на 2019 </a:t>
                      </a: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Факт. </a:t>
                      </a: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на </a:t>
                      </a: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01.10.2019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</a:tr>
              <a:tr h="550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Укомплектованность врачебных должностей в подразделениях, оказывающих медицинскую помощь в амбулаторных условиях (физическими лицами при коэффициенте совместительства не более  1,2) в Самарской области,  %</a:t>
                      </a: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71,8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36195" marR="36195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77,8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50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Укомплектованность должностей среднего медицинского персонала в подразделениях, оказывающих медицинскую помощь в амбулаторных условиях (физическими лицами при коэффициенте совместительства не более  1,2), в Самарской области, %</a:t>
                      </a: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87,8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36195" marR="36195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91,9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438582"/>
              </p:ext>
            </p:extLst>
          </p:nvPr>
        </p:nvGraphicFramePr>
        <p:xfrm>
          <a:off x="107504" y="4077072"/>
          <a:ext cx="8784976" cy="241957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08809"/>
                <a:gridCol w="5595847"/>
                <a:gridCol w="864096"/>
                <a:gridCol w="2016224"/>
              </a:tblGrid>
              <a:tr h="5077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основных мероприятий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контрольных точек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Срок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 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</a:tr>
              <a:tr h="587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Охват граждан профилактическими медицинскими осмотрами, включая диспансеризацию, профилактические осмотры и отдельные методы исследования, всего – 2600 чел. в 2019 году 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31.12.2019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На 01.10.2019 осмотрено                            2105 человек – 80,9% от плана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659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Осуществление единовременных компенсационных выплат медицинским работникам (врачам и фельдшерам) в возрасте до 50 лет, прибывшим (переехавшим) на работу в сельские населенные пункты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31.12.2019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выплачено 0,5 млн. рублей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 фельдшеру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58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Организация целевого обучения, в том числе обеспечение стипендиями за счет средств ГБУЗСО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10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Нефтегорская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ЦРБ»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, лиц с высшим медицинским и (или) фармацевтическим образованием в ординатуре для государственных медицинских организаций Самарской области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31.12.2019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 01.10.2019 организовано целевое обучение                                  3 медицинских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работников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по программе ординатуры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14672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661667" y="1070862"/>
            <a:ext cx="37767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1.</a:t>
            </a:r>
            <a:r>
              <a:rPr lang="ru-RU" sz="1400" spc="-20" dirty="0">
                <a:latin typeface="Calibri"/>
                <a:ea typeface="Times New Roman"/>
                <a:cs typeface="Times New Roman"/>
              </a:rPr>
              <a:t> «</a:t>
            </a:r>
            <a:r>
              <a:rPr lang="ru-RU" sz="1400" b="1" spc="-20" dirty="0">
                <a:latin typeface="Calibri"/>
                <a:ea typeface="Times New Roman"/>
                <a:cs typeface="Times New Roman"/>
              </a:rPr>
              <a:t>Современная</a:t>
            </a:r>
            <a:r>
              <a:rPr lang="ru-RU" sz="1400" spc="-20" dirty="0">
                <a:latin typeface="Calibri"/>
                <a:ea typeface="Times New Roman"/>
                <a:cs typeface="Times New Roman"/>
              </a:rPr>
              <a:t> </a:t>
            </a:r>
            <a:r>
              <a:rPr lang="ru-RU" sz="1400" b="1" spc="-20" dirty="0">
                <a:latin typeface="Calibri"/>
                <a:ea typeface="Times New Roman"/>
                <a:cs typeface="Times New Roman"/>
              </a:rPr>
              <a:t>школа»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685041" y="1366596"/>
            <a:ext cx="37415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2.</a:t>
            </a:r>
            <a:r>
              <a:rPr lang="ru-RU" sz="1400" spc="-20" dirty="0">
                <a:latin typeface="Calibri"/>
                <a:ea typeface="Times New Roman"/>
                <a:cs typeface="Times New Roman"/>
              </a:rPr>
              <a:t> </a:t>
            </a:r>
            <a:r>
              <a:rPr lang="ru-RU" sz="1400" b="1" spc="-20" dirty="0">
                <a:latin typeface="Calibri"/>
                <a:ea typeface="Times New Roman"/>
                <a:cs typeface="Times New Roman"/>
              </a:rPr>
              <a:t>«Успех каждого ребёнка»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685041" y="1662714"/>
            <a:ext cx="3707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3.</a:t>
            </a:r>
            <a:r>
              <a:rPr lang="ru-RU" sz="1400" spc="-20" dirty="0">
                <a:latin typeface="Calibri"/>
                <a:ea typeface="Times New Roman"/>
                <a:cs typeface="Times New Roman"/>
              </a:rPr>
              <a:t> </a:t>
            </a:r>
            <a:r>
              <a:rPr lang="ru-RU" sz="1400" b="1" spc="-20" dirty="0">
                <a:latin typeface="Calibri"/>
                <a:ea typeface="Times New Roman"/>
                <a:cs typeface="Times New Roman"/>
              </a:rPr>
              <a:t>«Поддержка семей, имеющих детей»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164507" y="744959"/>
            <a:ext cx="51275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B050"/>
                </a:solidFill>
              </a:rPr>
              <a:t>Федеральные проекты, входящие в состав: </a:t>
            </a:r>
            <a:endParaRPr lang="ru-RU" sz="1400" b="1" dirty="0">
              <a:solidFill>
                <a:srgbClr val="00B050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164507" y="2288353"/>
            <a:ext cx="33123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B050"/>
                </a:solidFill>
              </a:rPr>
              <a:t>Целевые показатели:</a:t>
            </a:r>
            <a:endParaRPr lang="ru-RU" sz="1400" b="1" dirty="0">
              <a:solidFill>
                <a:srgbClr val="00B050"/>
              </a:solidFill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695393"/>
              </p:ext>
            </p:extLst>
          </p:nvPr>
        </p:nvGraphicFramePr>
        <p:xfrm>
          <a:off x="251520" y="5157192"/>
          <a:ext cx="8640960" cy="10920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2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556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5919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4506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394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софинансирования,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2019-2022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271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Самарская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86% </a:t>
                      </a: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(ФБ)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408,9614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698,7048*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253,6691*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369,0323*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1730,3676*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3581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14% </a:t>
                      </a: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(ОБ)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193,9080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43,420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171,2153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62,3032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470,8465</a:t>
                      </a:r>
                    </a:p>
                  </a:txBody>
                  <a:tcPr marL="62879" marR="6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BE282341-7461-4278-8440-05D20DE090ED}"/>
              </a:ext>
            </a:extLst>
          </p:cNvPr>
          <p:cNvSpPr/>
          <p:nvPr/>
        </p:nvSpPr>
        <p:spPr>
          <a:xfrm>
            <a:off x="119828" y="4797152"/>
            <a:ext cx="23407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B050"/>
                </a:solidFill>
              </a:rPr>
              <a:t>Ресурсы (</a:t>
            </a:r>
            <a:r>
              <a:rPr lang="ru-RU" sz="1400" b="1" dirty="0">
                <a:solidFill>
                  <a:srgbClr val="00B050"/>
                </a:solidFill>
              </a:rPr>
              <a:t>млн. рублей):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  <p:sp>
        <p:nvSpPr>
          <p:cNvPr id="14" name="Shape 435"/>
          <p:cNvSpPr/>
          <p:nvPr/>
        </p:nvSpPr>
        <p:spPr>
          <a:xfrm>
            <a:off x="1838834" y="167352"/>
            <a:ext cx="5872760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НАЦИОНАЛЬНЫЙ ПРОЕКТ «ОБРАЗОВАНИЕ»</a:t>
            </a:r>
            <a:endParaRPr lang="ru-RU" altLang="ru-RU" dirty="0">
              <a:latin typeface="Arial" panose="020B0604020202020204" pitchFamily="34" charset="0"/>
              <a:ea typeface="MS Mincho" pitchFamily="49" charset="-128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685040" y="1957234"/>
            <a:ext cx="3707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4.</a:t>
            </a:r>
            <a:r>
              <a:rPr lang="ru-RU" sz="1400" spc="-20" dirty="0">
                <a:latin typeface="Calibri"/>
                <a:ea typeface="Times New Roman"/>
                <a:cs typeface="Times New Roman"/>
              </a:rPr>
              <a:t> </a:t>
            </a:r>
            <a:r>
              <a:rPr lang="ru-RU" sz="1400" b="1" spc="-20" dirty="0">
                <a:latin typeface="Calibri"/>
                <a:ea typeface="Times New Roman"/>
                <a:cs typeface="Times New Roman"/>
              </a:rPr>
              <a:t>«Цифровая образовательная среда»</a:t>
            </a:r>
            <a:r>
              <a:rPr lang="ru-RU" sz="1400" b="1" spc="-20" dirty="0" smtClean="0">
                <a:latin typeface="Calibri"/>
                <a:ea typeface="Times New Roman"/>
                <a:cs typeface="Times New Roman"/>
              </a:rPr>
              <a:t> 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4644008" y="1085596"/>
            <a:ext cx="3707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black"/>
                </a:solidFill>
              </a:rPr>
              <a:t>5</a:t>
            </a:r>
            <a:r>
              <a:rPr lang="ru-RU" sz="1400" b="1" dirty="0" smtClean="0">
                <a:solidFill>
                  <a:prstClr val="black"/>
                </a:solidFill>
              </a:rPr>
              <a:t>.</a:t>
            </a:r>
            <a:r>
              <a:rPr lang="ru-RU" sz="1400" spc="-20" dirty="0">
                <a:latin typeface="Calibri"/>
                <a:ea typeface="Times New Roman"/>
                <a:cs typeface="Times New Roman"/>
              </a:rPr>
              <a:t> </a:t>
            </a:r>
            <a:r>
              <a:rPr lang="ru-RU" sz="1400" b="1" spc="-20" dirty="0">
                <a:latin typeface="Calibri"/>
                <a:ea typeface="Times New Roman"/>
                <a:cs typeface="Times New Roman"/>
              </a:rPr>
              <a:t>«Учитель будущего»</a:t>
            </a:r>
            <a:r>
              <a:rPr lang="ru-RU" sz="1400" b="1" spc="-20" dirty="0" smtClean="0">
                <a:latin typeface="Calibri"/>
                <a:ea typeface="Times New Roman"/>
                <a:cs typeface="Times New Roman"/>
              </a:rPr>
              <a:t> 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4644008" y="1359782"/>
            <a:ext cx="3707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6.</a:t>
            </a:r>
            <a:r>
              <a:rPr lang="ru-RU" sz="1400" spc="-20" dirty="0">
                <a:latin typeface="Calibri"/>
                <a:ea typeface="Times New Roman"/>
                <a:cs typeface="Times New Roman"/>
              </a:rPr>
              <a:t> </a:t>
            </a:r>
            <a:r>
              <a:rPr lang="ru-RU" sz="1400" b="1" spc="-20" dirty="0">
                <a:latin typeface="Calibri"/>
                <a:ea typeface="Times New Roman"/>
                <a:cs typeface="Times New Roman"/>
              </a:rPr>
              <a:t>«Молодые профессионалы»</a:t>
            </a:r>
            <a:r>
              <a:rPr lang="ru-RU" sz="1400" b="1" spc="-20" dirty="0" smtClean="0">
                <a:latin typeface="Calibri"/>
                <a:ea typeface="Times New Roman"/>
                <a:cs typeface="Times New Roman"/>
              </a:rPr>
              <a:t> 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4660461" y="1622700"/>
            <a:ext cx="3707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7.</a:t>
            </a:r>
            <a:r>
              <a:rPr lang="ru-RU" sz="1400" spc="-20" dirty="0">
                <a:latin typeface="Calibri"/>
                <a:ea typeface="Times New Roman"/>
                <a:cs typeface="Times New Roman"/>
              </a:rPr>
              <a:t> </a:t>
            </a:r>
            <a:r>
              <a:rPr lang="ru-RU" sz="1400" b="1" spc="-20" dirty="0">
                <a:latin typeface="Calibri"/>
                <a:ea typeface="Times New Roman"/>
                <a:cs typeface="Times New Roman"/>
              </a:rPr>
              <a:t>«Новые возможности для каждого»</a:t>
            </a:r>
            <a:r>
              <a:rPr lang="ru-RU" sz="1400" b="1" spc="-20" dirty="0" smtClean="0">
                <a:latin typeface="Calibri"/>
                <a:ea typeface="Times New Roman"/>
                <a:cs typeface="Times New Roman"/>
              </a:rPr>
              <a:t> 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4677586" y="1930477"/>
            <a:ext cx="3707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8.</a:t>
            </a:r>
            <a:r>
              <a:rPr lang="ru-RU" sz="1400" spc="-20" dirty="0">
                <a:latin typeface="Calibri"/>
                <a:ea typeface="Times New Roman"/>
                <a:cs typeface="Times New Roman"/>
              </a:rPr>
              <a:t> </a:t>
            </a:r>
            <a:r>
              <a:rPr lang="ru-RU" sz="1400" b="1" spc="-20" dirty="0">
                <a:latin typeface="Calibri"/>
                <a:ea typeface="Times New Roman"/>
                <a:cs typeface="Times New Roman"/>
              </a:rPr>
              <a:t>«Социальная активность»</a:t>
            </a:r>
            <a:r>
              <a:rPr lang="ru-RU" sz="1400" b="1" spc="-20" dirty="0" smtClean="0">
                <a:latin typeface="Calibri"/>
                <a:ea typeface="Times New Roman"/>
                <a:cs typeface="Times New Roman"/>
              </a:rPr>
              <a:t> </a:t>
            </a:r>
            <a:endParaRPr lang="ru-RU" sz="1400" b="1" dirty="0">
              <a:solidFill>
                <a:prstClr val="black"/>
              </a:solidFill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188710"/>
              </p:ext>
            </p:extLst>
          </p:nvPr>
        </p:nvGraphicFramePr>
        <p:xfrm>
          <a:off x="169625" y="2619472"/>
          <a:ext cx="8722853" cy="2142273"/>
        </p:xfrm>
        <a:graphic>
          <a:graphicData uri="http://schemas.openxmlformats.org/drawingml/2006/table">
            <a:tbl>
              <a:tblPr firstRow="1" firstCol="1" bandRow="1"/>
              <a:tblGrid>
                <a:gridCol w="35975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38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38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338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3381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338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3381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240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4842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Целевой 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показатель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Базовое </a:t>
                      </a: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значение 2018 г.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2019 г. 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2020 г.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2021 г.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2022 г.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2023 г.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2024 г.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7293">
                <a:tc>
                  <a:txBody>
                    <a:bodyPr/>
                    <a:lstStyle/>
                    <a:p>
                      <a:pPr marL="304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u="none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Средневзвешенный результат РФ в группе</a:t>
                      </a:r>
                      <a:r>
                        <a:rPr lang="ru-RU" sz="1000" b="0" u="none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u="none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международных исследований, средневзвешенное место РФ (не ниже)</a:t>
                      </a:r>
                      <a:endParaRPr lang="ru-RU" sz="1000" b="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5069">
                <a:tc>
                  <a:txBody>
                    <a:bodyPr/>
                    <a:lstStyle/>
                    <a:p>
                      <a:pPr marL="304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Доля детей в возрасте от 5 до 18 лет, проживающих в Самарской области, охваченных дополнительным образованием, %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78,5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78,5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78,5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78,5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79,5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43794">
                <a:tc>
                  <a:txBody>
                    <a:bodyPr/>
                    <a:lstStyle/>
                    <a:p>
                      <a:pPr marL="304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Численность обучающихся, проживающих в Самарской области и вовлеченных в деятельность общественных объединений на базе образовательных организаций общего образования, среднего и высшего профессионального образования, тыс. человек</a:t>
                      </a:r>
                      <a:endParaRPr lang="ru-RU" sz="10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140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152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160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180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214350" y="6309320"/>
            <a:ext cx="81709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 smtClean="0">
                <a:solidFill>
                  <a:prstClr val="black"/>
                </a:solidFill>
              </a:rPr>
              <a:t>* - подтверждённые объёмы федеральных средств</a:t>
            </a:r>
            <a:endParaRPr lang="ru-RU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61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2263484" y="744351"/>
            <a:ext cx="4824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1. ОСНОВНЫЕ ЦЕЛЕВЫЕ</a:t>
            </a:r>
            <a:r>
              <a:rPr kumimoji="0" lang="ru-RU" sz="12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ПОКАЗАТЕЛИ</a:t>
            </a:r>
            <a:endParaRPr kumimoji="0" lang="ru-RU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435"/>
          <p:cNvSpPr/>
          <p:nvPr/>
        </p:nvSpPr>
        <p:spPr>
          <a:xfrm>
            <a:off x="683568" y="57256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hangingPunct="0"/>
            <a:r>
              <a:rPr lang="ru-RU" sz="1600" kern="0" dirty="0" smtClean="0">
                <a:latin typeface="Arial"/>
                <a:cs typeface="Arial"/>
                <a:sym typeface="Arial"/>
              </a:rPr>
              <a:t>НАЦИОНАЛЬНЫЙ ПРОЕКТ «ОБРАЗОВАНИЕ»</a:t>
            </a:r>
          </a:p>
          <a:p>
            <a:r>
              <a:rPr lang="ru-RU" sz="1600" dirty="0"/>
              <a:t>муниципальный район </a:t>
            </a:r>
            <a:r>
              <a:rPr lang="ru-RU" sz="1600" dirty="0" smtClean="0"/>
              <a:t>Алексеевский</a:t>
            </a:r>
            <a:endParaRPr lang="ru-RU" sz="16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847153"/>
              </p:ext>
            </p:extLst>
          </p:nvPr>
        </p:nvGraphicFramePr>
        <p:xfrm>
          <a:off x="251520" y="1068481"/>
          <a:ext cx="8352928" cy="2160878"/>
        </p:xfrm>
        <a:graphic>
          <a:graphicData uri="http://schemas.openxmlformats.org/drawingml/2006/table">
            <a:tbl>
              <a:tblPr firstRow="1" firstCol="1" bandRow="1"/>
              <a:tblGrid>
                <a:gridCol w="4696852"/>
                <a:gridCol w="1046782"/>
                <a:gridCol w="1320993"/>
                <a:gridCol w="1288301"/>
              </a:tblGrid>
              <a:tr h="53858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Базовое 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значение 2018</a:t>
                      </a:r>
                      <a:r>
                        <a:rPr lang="ru-RU" sz="11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 г. 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Фактическое значение на 01.10.2019г.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18424"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Число школ, расположенных в сельской местности и малых городах, в которых создана  материально-техническая база для реализации основных и дополнительных общеобразовательных программ цифрового и гуманитарного профилей, единиц</a:t>
                      </a:r>
                      <a:endParaRPr lang="ru-RU" sz="11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0</a:t>
                      </a:r>
                      <a:endParaRPr lang="ru-RU" sz="11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35278"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Доля граждан, вовлеченных в добровольческую деятельность, % </a:t>
                      </a:r>
                    </a:p>
                    <a:p>
                      <a:pPr marL="304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u="none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(от числа проживающих в муниципальном образовании)</a:t>
                      </a: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66" marR="2466" marT="246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9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28816"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Доля молодежи, задействованной в мероприятиях по вовлечению в творческую деятельность, % </a:t>
                      </a:r>
                    </a:p>
                    <a:p>
                      <a:pPr marL="304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(от общего числа молодежи в муниципальном образовании)</a:t>
                      </a: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  <a:endParaRPr lang="ru-RU" sz="11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+mn-lt"/>
                          <a:ea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+mn-lt"/>
                          <a:ea typeface="Times New Roman"/>
                        </a:rPr>
                        <a:t>21</a:t>
                      </a:r>
                      <a:endParaRPr lang="ru-RU" sz="11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95536" y="325461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2. ОСНОВНЫЕ МЕРОПРИЯТИЯ И КОНТРОЛЬНЫЕ ТОЧКИ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303919"/>
              </p:ext>
            </p:extLst>
          </p:nvPr>
        </p:nvGraphicFramePr>
        <p:xfrm>
          <a:off x="503547" y="3565429"/>
          <a:ext cx="7992890" cy="234848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5752"/>
                <a:gridCol w="5100360"/>
                <a:gridCol w="966882"/>
                <a:gridCol w="1699896"/>
              </a:tblGrid>
              <a:tr h="442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основных мероприятий</a:t>
                      </a:r>
                      <a:r>
                        <a:rPr lang="ru-RU" sz="14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контрольных точек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Срок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Фактическое значение на 01.10.2019г.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</a:tr>
              <a:tr h="1445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Создание в 2019 году в ГБОУ СОШ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</a:rPr>
                        <a:t>с.Алексеевка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центра цифрового и гуманитарного профилей «Точка роста», включая обновление материально-технической базы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для реализации основных и дополнительных общеобразовательных программ цифрового и гуманитарного профилей</a:t>
                      </a: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24.09.2019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Выполнено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88988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179512" y="908720"/>
            <a:ext cx="5127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1. Жилье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179512" y="1124744"/>
            <a:ext cx="88278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2. </a:t>
            </a:r>
            <a:r>
              <a:rPr lang="ru-RU" sz="1400" b="1" dirty="0" smtClean="0"/>
              <a:t>Обеспечение устойчивого сокращения непригодного для проживания жилищного фонда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179512" y="692696"/>
            <a:ext cx="51275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Федеральные проекты, входящие в состав: 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179512" y="1556792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Целевые показатели:</a:t>
            </a:r>
            <a:endParaRPr lang="ru-RU" sz="16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194353"/>
              </p:ext>
            </p:extLst>
          </p:nvPr>
        </p:nvGraphicFramePr>
        <p:xfrm>
          <a:off x="179513" y="1966257"/>
          <a:ext cx="8827874" cy="4055547"/>
        </p:xfrm>
        <a:graphic>
          <a:graphicData uri="http://schemas.openxmlformats.org/drawingml/2006/table">
            <a:tbl>
              <a:tblPr firstRow="1" firstCol="1" bandRow="1"/>
              <a:tblGrid>
                <a:gridCol w="3069954"/>
                <a:gridCol w="684198"/>
                <a:gridCol w="863427"/>
                <a:gridCol w="842059"/>
                <a:gridCol w="842059"/>
                <a:gridCol w="842059"/>
                <a:gridCol w="842059"/>
                <a:gridCol w="842059"/>
              </a:tblGrid>
              <a:tr h="45668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Целевой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Базовое 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значение 2018</a:t>
                      </a:r>
                      <a:r>
                        <a:rPr lang="ru-RU" sz="11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 г. 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2020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2021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2022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2023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2024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415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itchFamily="34" charset="0"/>
                          <a:ea typeface="Arial Unicode MS"/>
                          <a:cs typeface="Arial" pitchFamily="34" charset="0"/>
                        </a:rPr>
                        <a:t>Увеличение объема жилищного строительства, млн. кв. метров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1,788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1,986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2,211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2,121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2,347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2,527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2,708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988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itchFamily="34" charset="0"/>
                          <a:ea typeface="Arial Unicode MS"/>
                          <a:cs typeface="Arial" pitchFamily="34" charset="0"/>
                        </a:rPr>
                        <a:t>Ввод жилья в рамках мероприятия по стимулированию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itchFamily="34" charset="0"/>
                          <a:ea typeface="Arial Unicode MS"/>
                          <a:cs typeface="Arial" pitchFamily="34" charset="0"/>
                        </a:rPr>
                        <a:t>программ развития жилищного строительства субъектов РФ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0,59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0,573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Arial" pitchFamily="34" charset="0"/>
                        <a:ea typeface="Arial Unicode MS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Arial" pitchFamily="34" charset="0"/>
                        <a:ea typeface="Arial Unicode MS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200" b="0" i="0" u="none" strike="noStrike" cap="none" spc="0" baseline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Arial" pitchFamily="34" charset="0"/>
                        <a:ea typeface="Arial Unicode MS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200" b="0" i="0" u="none" strike="noStrike" cap="none" spc="0" baseline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Arial" pitchFamily="34" charset="0"/>
                        <a:ea typeface="Arial Unicode MS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Arial" pitchFamily="34" charset="0"/>
                        <a:ea typeface="Arial Unicode MS"/>
                        <a:cs typeface="Arial" pitchFamily="34" charset="0"/>
                        <a:sym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1573">
                <a:tc>
                  <a:txBody>
                    <a:bodyPr/>
                    <a:lstStyle/>
                    <a:p>
                      <a:pPr indent="-1905"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Обеспеченность населения жильём, кв. м на чел.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26,5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27,1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27,6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28,1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28,6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0730">
                <a:tc>
                  <a:txBody>
                    <a:bodyPr/>
                    <a:lstStyle/>
                    <a:p>
                      <a:pPr indent="-1905"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Срок получения разрешения на строительство и ввод объекта в эксплуатацию, рабочих дней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4,64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44583">
                <a:tc>
                  <a:txBody>
                    <a:bodyPr/>
                    <a:lstStyle/>
                    <a:p>
                      <a:pPr indent="-190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Срок проведения экспертизы проектной документации и результатов инженерных изысканий для объектов жилищного строительства, рабочих дней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90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Shape 435"/>
          <p:cNvSpPr/>
          <p:nvPr/>
        </p:nvSpPr>
        <p:spPr>
          <a:xfrm>
            <a:off x="816226" y="148570"/>
            <a:ext cx="7716214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НАЦИОНАЛЬНЫЙ ПРОЕКТ «ЖИЛЬЕ И ГОРОДСКАЯ СРЕДА»</a:t>
            </a:r>
            <a:endParaRPr lang="ru-RU" altLang="ru-RU" dirty="0">
              <a:latin typeface="Arial" panose="020B0604020202020204" pitchFamily="34" charset="0"/>
              <a:ea typeface="MS Mincho" pitchFamily="49" charset="-128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179512" y="1340768"/>
            <a:ext cx="88278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3. </a:t>
            </a:r>
            <a:r>
              <a:rPr lang="ru-RU" sz="1400" b="1" dirty="0" smtClean="0"/>
              <a:t>Формирование комфортной городской среды</a:t>
            </a:r>
            <a:endParaRPr lang="ru-RU" sz="1400" b="1" dirty="0">
              <a:solidFill>
                <a:prstClr val="black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8731"/>
            <a:ext cx="9144000" cy="130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383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0" y="1027311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Целевые показатели:</a:t>
            </a:r>
            <a:endParaRPr lang="ru-RU" sz="16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397520"/>
              </p:ext>
            </p:extLst>
          </p:nvPr>
        </p:nvGraphicFramePr>
        <p:xfrm>
          <a:off x="107506" y="1387351"/>
          <a:ext cx="8928992" cy="1825625"/>
        </p:xfrm>
        <a:graphic>
          <a:graphicData uri="http://schemas.openxmlformats.org/drawingml/2006/table">
            <a:tbl>
              <a:tblPr firstRow="1" firstCol="1" bandRow="1"/>
              <a:tblGrid>
                <a:gridCol w="3105120"/>
                <a:gridCol w="692035"/>
                <a:gridCol w="873317"/>
                <a:gridCol w="851704"/>
                <a:gridCol w="851704"/>
                <a:gridCol w="851704"/>
                <a:gridCol w="851704"/>
                <a:gridCol w="851704"/>
              </a:tblGrid>
              <a:tr h="45438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Целевой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Базовое 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значение 2018</a:t>
                      </a:r>
                      <a:r>
                        <a:rPr lang="ru-RU" sz="11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 г. 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2020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2021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2022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2023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2024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3690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itchFamily="34" charset="0"/>
                          <a:ea typeface="Arial Unicode MS"/>
                          <a:cs typeface="Arial" pitchFamily="34" charset="0"/>
                        </a:rPr>
                        <a:t>Количество квадратных метров, расселенного непригодного для проживания жилищного фонда, тыс. кв. м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ctr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-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Arial" pitchFamily="34" charset="0"/>
                        <a:ea typeface="Arial Unicode MS"/>
                        <a:cs typeface="Arial" pitchFamily="34" charset="0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4,6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32,89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32,88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42,7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100,3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100,3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</a:tr>
              <a:tr h="63690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Arial" pitchFamily="34" charset="0"/>
                          <a:ea typeface="Arial Unicode MS"/>
                          <a:cs typeface="Arial" pitchFamily="34" charset="0"/>
                        </a:rPr>
                        <a:t>Количество граждан, расселенных из непригодного для проживания жилищного фонда, тыс. человек</a:t>
                      </a: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ctr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-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Arial" pitchFamily="34" charset="0"/>
                        <a:ea typeface="Arial Unicode MS"/>
                        <a:cs typeface="Arial" pitchFamily="34" charset="0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0,27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1,8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1,8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2,37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5,62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Arial Unicode MS"/>
                          <a:cs typeface="Arial" pitchFamily="34" charset="0"/>
                          <a:sym typeface="Arial"/>
                        </a:rPr>
                        <a:t>5,62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36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Shape 435"/>
          <p:cNvSpPr/>
          <p:nvPr/>
        </p:nvSpPr>
        <p:spPr>
          <a:xfrm>
            <a:off x="917110" y="167352"/>
            <a:ext cx="7716214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НАЦИОНАЛЬНЫЙ ПРОЕКТ «ЖИЛЬЕ И ГОРОДСКАЯ СРЕДА»</a:t>
            </a:r>
            <a:endParaRPr lang="ru-RU" altLang="ru-RU" dirty="0">
              <a:latin typeface="Arial" panose="020B0604020202020204" pitchFamily="34" charset="0"/>
              <a:ea typeface="MS Mincho" pitchFamily="49" charset="-128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080299"/>
              </p:ext>
            </p:extLst>
          </p:nvPr>
        </p:nvGraphicFramePr>
        <p:xfrm>
          <a:off x="179512" y="3789040"/>
          <a:ext cx="8784977" cy="1224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9216"/>
                <a:gridCol w="1417048"/>
                <a:gridCol w="864096"/>
                <a:gridCol w="936104"/>
                <a:gridCol w="864096"/>
                <a:gridCol w="936104"/>
                <a:gridCol w="936104"/>
                <a:gridCol w="936104"/>
                <a:gridCol w="936105"/>
              </a:tblGrid>
              <a:tr h="524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2019-2024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975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Самарская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область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69,32%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(ФБ)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3 503,37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2 180,04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2 395,33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4 117,29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4 117,29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4 117,29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20 430,61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4975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30,68%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(ОБ)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1091,44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1043,13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1065,89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1829,64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2072,12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1940,07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9 042,29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E282341-7461-4278-8440-05D20DE090ED}"/>
              </a:ext>
            </a:extLst>
          </p:cNvPr>
          <p:cNvSpPr/>
          <p:nvPr/>
        </p:nvSpPr>
        <p:spPr>
          <a:xfrm>
            <a:off x="251520" y="3450486"/>
            <a:ext cx="11920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B050"/>
                </a:solidFill>
              </a:rPr>
              <a:t>Ресурсы:</a:t>
            </a:r>
            <a:r>
              <a:rPr lang="ru-RU" sz="1600" b="1" dirty="0"/>
              <a:t>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8731"/>
            <a:ext cx="9144000" cy="130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859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12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2263484" y="895848"/>
            <a:ext cx="4824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 smtClean="0"/>
              <a:t>1. ОСНОВНЫЕ ЦЕЛЕВЫЕ ПОКАЗАТЕЛИ</a:t>
            </a:r>
            <a:endParaRPr lang="ru-RU" sz="1200" b="1" dirty="0"/>
          </a:p>
        </p:txBody>
      </p:sp>
      <p:sp>
        <p:nvSpPr>
          <p:cNvPr id="12" name="Shape 435"/>
          <p:cNvSpPr/>
          <p:nvPr/>
        </p:nvSpPr>
        <p:spPr>
          <a:xfrm>
            <a:off x="683568" y="57256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hangingPunct="0"/>
            <a:r>
              <a:rPr lang="ru-RU" sz="1600" kern="0" dirty="0" smtClean="0">
                <a:latin typeface="Arial"/>
                <a:cs typeface="Arial"/>
                <a:sym typeface="Arial"/>
              </a:rPr>
              <a:t>НАЦИОНАЛЬНЫЙ ПРОЕКТ «</a:t>
            </a:r>
            <a:r>
              <a:rPr lang="ru-RU" sz="1600" dirty="0" smtClean="0"/>
              <a:t>ЖИЛЬЕ И ГОРОДСКАЯ СРЕДА</a:t>
            </a:r>
            <a:r>
              <a:rPr lang="ru-RU" sz="1600" kern="0" dirty="0" smtClean="0">
                <a:latin typeface="Arial"/>
                <a:cs typeface="Arial"/>
                <a:sym typeface="Arial"/>
              </a:rPr>
              <a:t>»</a:t>
            </a:r>
          </a:p>
          <a:p>
            <a:r>
              <a:rPr lang="ru-RU" sz="1600" dirty="0"/>
              <a:t>муниципальный район </a:t>
            </a:r>
            <a:r>
              <a:rPr lang="ru-RU" sz="1600" dirty="0" smtClean="0"/>
              <a:t>Алексеевский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3941053"/>
            <a:ext cx="8820472" cy="254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defRPr/>
            </a:pPr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50828"/>
              </p:ext>
            </p:extLst>
          </p:nvPr>
        </p:nvGraphicFramePr>
        <p:xfrm>
          <a:off x="395537" y="1153313"/>
          <a:ext cx="8424936" cy="5190715"/>
        </p:xfrm>
        <a:graphic>
          <a:graphicData uri="http://schemas.openxmlformats.org/drawingml/2006/table">
            <a:tbl>
              <a:tblPr firstRow="1" firstCol="1" bandRow="1"/>
              <a:tblGrid>
                <a:gridCol w="4737344"/>
                <a:gridCol w="1055806"/>
                <a:gridCol w="1332381"/>
                <a:gridCol w="1299405"/>
              </a:tblGrid>
              <a:tr h="7441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Базовое 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значение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2018</a:t>
                      </a:r>
                      <a:r>
                        <a:rPr lang="ru-RU" sz="11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 г. 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Фактическое значение на 01.10.2019г.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84534">
                <a:tc>
                  <a:txBody>
                    <a:bodyPr/>
                    <a:lstStyle/>
                    <a:p>
                      <a:pPr marL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Увеличение объема жилищного строительства, млн. кв. метров</a:t>
                      </a:r>
                      <a:endParaRPr lang="ru-RU" sz="1600" b="1" u="none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2 600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1581,7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(61 %).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36000"/>
                      </a:schemeClr>
                    </a:solidFill>
                  </a:tcPr>
                </a:tc>
              </a:tr>
              <a:tr h="936033">
                <a:tc>
                  <a:txBody>
                    <a:bodyPr/>
                    <a:lstStyle/>
                    <a:p>
                      <a:pPr marL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Количество квадратных метров, расселенного непригодного для проживания жилищного фонда, тыс. кв. м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0,06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0,06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1440160">
                <a:tc>
                  <a:txBody>
                    <a:bodyPr/>
                    <a:lstStyle/>
                    <a:p>
                      <a:pPr marL="3048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Федеральный показатель «Реализованы мероприятия по благоустройству, предусмотренные государственными (муниципальными) программами формирования современной городской среды (количество обустроенных общественных пространств)» </a:t>
                      </a:r>
                      <a:endParaRPr lang="ru-RU" sz="14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  <a:tr h="946464">
                <a:tc>
                  <a:txBody>
                    <a:bodyPr/>
                    <a:lstStyle/>
                    <a:p>
                      <a:pPr marL="3048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Региональный показатель «Реализованы мероприятия по благоустройству, предусмотренные государственными (муниципальными) программами формирования современной городской среды (количество обустроенных дворовых территорий)»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  <a:alpha val="52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4086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5CBA6747-59C9-42D0-9D74-834125E26F82}"/>
              </a:ext>
            </a:extLst>
          </p:cNvPr>
          <p:cNvSpPr/>
          <p:nvPr/>
        </p:nvSpPr>
        <p:spPr>
          <a:xfrm>
            <a:off x="14659" y="883015"/>
            <a:ext cx="50008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Чистая страна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Комплексная система обращения с твердыми                                                                                                                                                                                   коммунальными отходами                </a:t>
            </a:r>
            <a:r>
              <a:rPr lang="ru-RU" sz="800" b="1" dirty="0" smtClean="0">
                <a:solidFill>
                  <a:prstClr val="black"/>
                </a:solidFill>
              </a:rPr>
              <a:t>         </a:t>
            </a:r>
            <a:r>
              <a:rPr lang="ru-RU" sz="900" b="1" dirty="0" smtClean="0">
                <a:solidFill>
                  <a:prstClr val="black"/>
                </a:solidFill>
              </a:rPr>
              <a:t>  </a:t>
            </a:r>
            <a:r>
              <a:rPr lang="ru-RU" sz="1400" b="1" dirty="0" smtClean="0">
                <a:solidFill>
                  <a:prstClr val="black"/>
                </a:solidFill>
              </a:rPr>
              <a:t>                    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Чистая вода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BB16EB14-9D62-4F07-8C97-A22564793177}"/>
              </a:ext>
            </a:extLst>
          </p:cNvPr>
          <p:cNvSpPr/>
          <p:nvPr/>
        </p:nvSpPr>
        <p:spPr>
          <a:xfrm>
            <a:off x="177717" y="660085"/>
            <a:ext cx="51275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Федеральные проекты, входящие в состав: 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BB16EB14-9D62-4F07-8C97-A22564793177}"/>
              </a:ext>
            </a:extLst>
          </p:cNvPr>
          <p:cNvSpPr/>
          <p:nvPr/>
        </p:nvSpPr>
        <p:spPr>
          <a:xfrm>
            <a:off x="177717" y="1764632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Целевые показатели:</a:t>
            </a:r>
            <a:endParaRPr lang="ru-RU" sz="1600" b="1" dirty="0">
              <a:solidFill>
                <a:srgbClr val="00B050"/>
              </a:solidFill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049619"/>
              </p:ext>
            </p:extLst>
          </p:nvPr>
        </p:nvGraphicFramePr>
        <p:xfrm>
          <a:off x="186469" y="5382362"/>
          <a:ext cx="8928993" cy="9481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6355"/>
                <a:gridCol w="1368152"/>
                <a:gridCol w="936104"/>
                <a:gridCol w="1080120"/>
                <a:gridCol w="936104"/>
                <a:gridCol w="936104"/>
                <a:gridCol w="936104"/>
                <a:gridCol w="864096"/>
                <a:gridCol w="975854"/>
              </a:tblGrid>
              <a:tr h="3276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</a:t>
                      </a: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2021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2019-2024</a:t>
                      </a: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013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Самарская 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область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78% 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(ФБ)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1094,130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3433,491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5303,298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4825,779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4895,536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6492,315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26044,539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167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spc="-3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22% (ОБ</a:t>
                      </a:r>
                      <a:r>
                        <a:rPr lang="ru-RU" sz="800" spc="-3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800" spc="-3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276,357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1044,978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2474,641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999,019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1247,030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1273,966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7315,991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056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Внебюджет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2254,469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4153,686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2199,609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1960,680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1580,620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2812,460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  <a:sym typeface="Arial"/>
                        </a:rPr>
                        <a:t>14961,524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BE282341-7461-4278-8440-05D20DE090ED}"/>
              </a:ext>
            </a:extLst>
          </p:cNvPr>
          <p:cNvSpPr/>
          <p:nvPr/>
        </p:nvSpPr>
        <p:spPr>
          <a:xfrm>
            <a:off x="180611" y="5072196"/>
            <a:ext cx="20361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00B050"/>
                </a:solidFill>
              </a:rPr>
              <a:t>Ресурсы (млн. рублей):</a:t>
            </a:r>
            <a:r>
              <a:rPr lang="ru-RU" sz="1200" b="1" dirty="0" smtClean="0"/>
              <a:t> </a:t>
            </a:r>
            <a:endParaRPr lang="ru-RU" sz="12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332528"/>
              </p:ext>
            </p:extLst>
          </p:nvPr>
        </p:nvGraphicFramePr>
        <p:xfrm>
          <a:off x="179512" y="2075252"/>
          <a:ext cx="8838813" cy="2927068"/>
        </p:xfrm>
        <a:graphic>
          <a:graphicData uri="http://schemas.openxmlformats.org/drawingml/2006/table">
            <a:tbl>
              <a:tblPr firstRow="1" firstCol="1" bandRow="1"/>
              <a:tblGrid>
                <a:gridCol w="4777323"/>
                <a:gridCol w="663401"/>
                <a:gridCol w="517769"/>
                <a:gridCol w="576064"/>
                <a:gridCol w="576064"/>
                <a:gridCol w="576064"/>
                <a:gridCol w="576064"/>
                <a:gridCol w="576064"/>
              </a:tblGrid>
              <a:tr h="4342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Целевой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Базовое 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значение 2018</a:t>
                      </a:r>
                      <a:r>
                        <a:rPr lang="ru-RU" sz="11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 г. 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2020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2021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2022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2023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2024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2769">
                <a:tc>
                  <a:txBody>
                    <a:bodyPr/>
                    <a:lstStyle/>
                    <a:p>
                      <a:pPr marL="3048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Ликвидированы все выявленные на 01.01.2018 несанкционированные свалки в границах городов, шт.</a:t>
                      </a:r>
                      <a:endParaRPr lang="ru-RU" sz="1050" b="1" u="none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0</a:t>
                      </a:r>
                      <a:endParaRPr lang="ru-RU" sz="105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0</a:t>
                      </a:r>
                      <a:endParaRPr lang="ru-RU" sz="105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0</a:t>
                      </a:r>
                      <a:endParaRPr lang="ru-RU" sz="105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0</a:t>
                      </a:r>
                      <a:endParaRPr lang="ru-RU" sz="105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0</a:t>
                      </a:r>
                      <a:endParaRPr lang="ru-RU" sz="105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2</a:t>
                      </a:r>
                      <a:endParaRPr lang="ru-RU" sz="105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4</a:t>
                      </a:r>
                      <a:endParaRPr lang="ru-RU" sz="105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948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Доля твердых коммунальных отходов, направленных на утилизацию, в общем объеме образованных твердых коммунальных отходов, % </a:t>
                      </a:r>
                      <a:endParaRPr lang="ru-RU" sz="105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5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3,8</a:t>
                      </a:r>
                      <a:endParaRPr lang="ru-RU" sz="105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3,8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3,9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4,5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8,8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9,8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11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1948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Доля твердых коммунальных отходов, направленных на обработку, в общем объеме образованных твердых коммунальных отходов, % </a:t>
                      </a:r>
                      <a:endParaRPr lang="ru-RU" sz="105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37,6</a:t>
                      </a:r>
                      <a:endParaRPr lang="ru-RU" sz="105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37,6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39,1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46,3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100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100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100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0337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Доля населения Самарской области, обеспеченного качественной питьевой водой из систем централизованного водоснабжения, %</a:t>
                      </a:r>
                      <a:endParaRPr lang="ru-RU" sz="105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84,2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84,2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84,4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84,8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85,7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87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89,6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3454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Доля городского населения Самарской области, обеспеченного качественной питьевой водой из систем централизованного водоснабжения, %</a:t>
                      </a:r>
                      <a:endParaRPr lang="ru-RU" sz="105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90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90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90,2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91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92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94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96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578">
                <a:tc>
                  <a:txBody>
                    <a:bodyPr/>
                    <a:lstStyle/>
                    <a:p>
                      <a:pPr marL="3048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cap="none" spc="-3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Снижение объема отводимых в р. Волгу загрязненных сточных вод, км</a:t>
                      </a:r>
                      <a:r>
                        <a:rPr lang="ru-RU" sz="1050" b="1" i="0" u="none" strike="noStrike" cap="none" spc="-3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3</a:t>
                      </a:r>
                      <a:r>
                        <a:rPr lang="ru-RU" sz="1050" b="1" i="0" u="none" strike="noStrike" cap="none" spc="-3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 в год 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0,29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0,29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0,28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0,24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0,22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0,15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0,10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4578">
                <a:tc>
                  <a:txBody>
                    <a:bodyPr/>
                    <a:lstStyle/>
                    <a:p>
                      <a:pPr marL="3048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Отношение площади лесовосстановления и лесоразведения к площади вырубленных и погибших лесных насаждений, %</a:t>
                      </a:r>
                      <a:endParaRPr lang="ru-RU" sz="1050" b="1" i="0" u="none" strike="noStrike" cap="none" spc="-3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96,4</a:t>
                      </a:r>
                      <a:endParaRPr lang="ru-RU" sz="105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98,6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Shape 435"/>
          <p:cNvSpPr/>
          <p:nvPr/>
        </p:nvSpPr>
        <p:spPr>
          <a:xfrm>
            <a:off x="2129780" y="167352"/>
            <a:ext cx="5290870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НАЦИОНАЛЬНЫЙ ПРОЕКТ «ЭКОЛОГИЯ»</a:t>
            </a:r>
            <a:endParaRPr lang="ru-RU" altLang="ru-RU" dirty="0">
              <a:latin typeface="Arial" panose="020B0604020202020204" pitchFamily="34" charset="0"/>
              <a:ea typeface="MS Mincho" pitchFamily="49" charset="-128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5CBA6747-59C9-42D0-9D74-834125E26F82}"/>
              </a:ext>
            </a:extLst>
          </p:cNvPr>
          <p:cNvSpPr/>
          <p:nvPr/>
        </p:nvSpPr>
        <p:spPr>
          <a:xfrm>
            <a:off x="4572000" y="935333"/>
            <a:ext cx="457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4. Оздоровление Волги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5. Сохранение уникальных водных объектов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6. Сохранение лесов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05" y="6427113"/>
            <a:ext cx="8963389" cy="43088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v"/>
            </a:pPr>
            <a:r>
              <a:rPr lang="ru-RU" sz="1100" b="1" dirty="0"/>
              <a:t>В рамках реализации национального проекта «Экология» </a:t>
            </a:r>
            <a:r>
              <a:rPr lang="ru-RU" sz="1100" b="1" dirty="0" smtClean="0"/>
              <a:t>до </a:t>
            </a:r>
            <a:r>
              <a:rPr lang="ru-RU" sz="1100" b="1" dirty="0"/>
              <a:t>м. р. Алексеевский декомпозированные показатели, не доведены.</a:t>
            </a:r>
          </a:p>
        </p:txBody>
      </p:sp>
    </p:spTree>
    <p:extLst>
      <p:ext uri="{BB962C8B-B14F-4D97-AF65-F5344CB8AC3E}">
        <p14:creationId xmlns:p14="http://schemas.microsoft.com/office/powerpoint/2010/main" val="160144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1113" y="6376243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164507" y="744959"/>
            <a:ext cx="51275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Федеральные проекты, входящие в состав: 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3197" y="1578278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Целевые показатели:</a:t>
            </a:r>
            <a:endParaRPr lang="ru-RU" sz="1600" b="1" dirty="0">
              <a:solidFill>
                <a:srgbClr val="00B050"/>
              </a:solidFill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37848"/>
              </p:ext>
            </p:extLst>
          </p:nvPr>
        </p:nvGraphicFramePr>
        <p:xfrm>
          <a:off x="107503" y="5422083"/>
          <a:ext cx="8928993" cy="9602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4942"/>
                <a:gridCol w="1401452"/>
                <a:gridCol w="935975"/>
                <a:gridCol w="864225"/>
                <a:gridCol w="936104"/>
                <a:gridCol w="936104"/>
                <a:gridCol w="936104"/>
                <a:gridCol w="862731"/>
                <a:gridCol w="1081356"/>
              </a:tblGrid>
              <a:tr h="394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2019-2024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271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Самарская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(ФБ)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3260,1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1700,0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1700,0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0,0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0,0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0,0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6660,1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7620" marR="7620" marT="762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3581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(ОБ)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2368,2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4558,1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7236,0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8637,0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8423,6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3600,0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34822,9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BE282341-7461-4278-8440-05D20DE090ED}"/>
              </a:ext>
            </a:extLst>
          </p:cNvPr>
          <p:cNvSpPr/>
          <p:nvPr/>
        </p:nvSpPr>
        <p:spPr>
          <a:xfrm>
            <a:off x="97180" y="5062043"/>
            <a:ext cx="26548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Ресурсы (</a:t>
            </a:r>
            <a:r>
              <a:rPr lang="ru-RU" sz="1600" b="1" dirty="0">
                <a:solidFill>
                  <a:srgbClr val="00B050"/>
                </a:solidFill>
              </a:rPr>
              <a:t>млн. рублей):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178649"/>
              </p:ext>
            </p:extLst>
          </p:nvPr>
        </p:nvGraphicFramePr>
        <p:xfrm>
          <a:off x="97180" y="1895065"/>
          <a:ext cx="8902281" cy="3118111"/>
        </p:xfrm>
        <a:graphic>
          <a:graphicData uri="http://schemas.openxmlformats.org/drawingml/2006/table">
            <a:tbl>
              <a:tblPr firstRow="1" firstCol="1" bandRow="1"/>
              <a:tblGrid>
                <a:gridCol w="3095832"/>
                <a:gridCol w="689964"/>
                <a:gridCol w="870705"/>
                <a:gridCol w="849156"/>
                <a:gridCol w="849156"/>
                <a:gridCol w="849156"/>
                <a:gridCol w="849156"/>
                <a:gridCol w="849156"/>
              </a:tblGrid>
              <a:tr h="43928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Целевой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Базовое 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значение 2018</a:t>
                      </a:r>
                      <a:r>
                        <a:rPr lang="ru-RU" sz="11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 г. 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2020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2021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2022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2023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2024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55697">
                <a:tc>
                  <a:txBody>
                    <a:bodyPr/>
                    <a:lstStyle/>
                    <a:p>
                      <a:pPr marL="3048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j-lt"/>
                        </a:rPr>
                        <a:t>Доля протяженности дорожной сети </a:t>
                      </a:r>
                      <a:r>
                        <a:rPr lang="ru-RU" sz="1100" dirty="0" err="1" smtClean="0">
                          <a:latin typeface="+mj-lt"/>
                        </a:rPr>
                        <a:t>Самарско</a:t>
                      </a:r>
                      <a:r>
                        <a:rPr lang="ru-RU" sz="1100" dirty="0" smtClean="0">
                          <a:latin typeface="+mj-lt"/>
                        </a:rPr>
                        <a:t>-Тольяттинской городской агломерации, находящаяся в нормативном состоянии, %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47,1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962" marR="3962" marT="39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60,2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64,7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69,7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75,3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81,6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85,0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0930">
                <a:tc>
                  <a:txBody>
                    <a:bodyPr/>
                    <a:lstStyle/>
                    <a:p>
                      <a:pPr marL="3048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j-lt"/>
                        </a:rPr>
                        <a:t>Количество мест концентрации дорожно-транспортных происшествий (аварийно-опасных участков) на дорожной сети Самарской области, %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100</a:t>
                      </a:r>
                      <a:endParaRPr lang="ru-RU" sz="12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3962" marR="3962" marT="39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92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84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76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68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60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50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697">
                <a:tc>
                  <a:txBody>
                    <a:bodyPr/>
                    <a:lstStyle/>
                    <a:p>
                      <a:pPr marL="3048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Доля контрактов на осуществление дорожной деятельности, предусматривающих использование новых технологий 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962" marR="3962" marT="39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3265">
                <a:tc>
                  <a:txBody>
                    <a:bodyPr/>
                    <a:lstStyle/>
                    <a:p>
                      <a:pPr marL="3048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Доля контрактов на осуществление дорожной деятельности, предусматривающих выполнение работ на принципах контракта жизненного цикла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962" marR="3962" marT="39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Shape 435"/>
          <p:cNvSpPr/>
          <p:nvPr/>
        </p:nvSpPr>
        <p:spPr>
          <a:xfrm>
            <a:off x="655787" y="22572"/>
            <a:ext cx="8477639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НАЦИОНАЛЬНЫЙ ПРОЕКТ </a:t>
            </a:r>
          </a:p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«</a:t>
            </a:r>
            <a:r>
              <a:rPr lang="ru-RU" dirty="0"/>
              <a:t>БЕЗОПАСНЫЕ И КАЧЕСТВЕННЫЕ АВТОМОБИЛЬНЫЕ </a:t>
            </a:r>
            <a:r>
              <a:rPr lang="ru-RU" dirty="0" smtClean="0"/>
              <a:t>ДОРОГИ»</a:t>
            </a: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CBA6747-59C9-42D0-9D74-834125E26F82}"/>
              </a:ext>
            </a:extLst>
          </p:cNvPr>
          <p:cNvSpPr/>
          <p:nvPr/>
        </p:nvSpPr>
        <p:spPr>
          <a:xfrm>
            <a:off x="3197" y="1032991"/>
            <a:ext cx="2120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latin typeface="Helvetica"/>
                <a:cs typeface="Helvetica"/>
              </a:rPr>
              <a:t>1. </a:t>
            </a:r>
            <a:r>
              <a:rPr lang="ru-RU" sz="1400" b="1" kern="1200" dirty="0">
                <a:latin typeface="Helvetica"/>
                <a:cs typeface="Helvetica"/>
              </a:rPr>
              <a:t>«Дорожная сеть</a:t>
            </a:r>
            <a:r>
              <a:rPr lang="ru-RU" sz="1400" b="1" kern="1200" dirty="0" smtClean="0">
                <a:latin typeface="Helvetica"/>
                <a:cs typeface="Helvetica"/>
              </a:rPr>
              <a:t>»</a:t>
            </a:r>
            <a:endParaRPr lang="ru-RU" sz="1400" b="1" kern="1200" dirty="0">
              <a:latin typeface="Helvetica"/>
              <a:cs typeface="Helvetica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5CBA6747-59C9-42D0-9D74-834125E26F82}"/>
              </a:ext>
            </a:extLst>
          </p:cNvPr>
          <p:cNvSpPr/>
          <p:nvPr/>
        </p:nvSpPr>
        <p:spPr>
          <a:xfrm>
            <a:off x="2173269" y="1009372"/>
            <a:ext cx="32628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latin typeface="Helvetica"/>
                <a:cs typeface="Helvetica"/>
              </a:rPr>
              <a:t>2</a:t>
            </a:r>
            <a:r>
              <a:rPr lang="ru-RU" sz="1400" b="1" kern="1200" dirty="0">
                <a:latin typeface="Helvetica"/>
                <a:cs typeface="Helvetica"/>
              </a:rPr>
              <a:t>. </a:t>
            </a:r>
            <a:r>
              <a:rPr lang="ru-RU" sz="1400" b="1" kern="1200" dirty="0" smtClean="0">
                <a:latin typeface="Helvetica"/>
                <a:cs typeface="Helvetica"/>
              </a:rPr>
              <a:t> </a:t>
            </a:r>
            <a:r>
              <a:rPr lang="ru-RU" sz="1400" b="1" kern="1200" dirty="0">
                <a:latin typeface="Helvetica"/>
                <a:cs typeface="Helvetica"/>
              </a:rPr>
              <a:t>«Общесистемные меры развития дорожного хозяйства»</a:t>
            </a:r>
          </a:p>
          <a:p>
            <a:pPr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1400" b="1" dirty="0">
              <a:latin typeface="Helvetica"/>
              <a:cs typeface="Helvetica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5CBA6747-59C9-42D0-9D74-834125E26F82}"/>
              </a:ext>
            </a:extLst>
          </p:cNvPr>
          <p:cNvSpPr/>
          <p:nvPr/>
        </p:nvSpPr>
        <p:spPr>
          <a:xfrm>
            <a:off x="5868145" y="998639"/>
            <a:ext cx="30963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kern="1200" dirty="0" smtClean="0">
                <a:latin typeface="Helvetica"/>
                <a:cs typeface="Helvetica"/>
              </a:rPr>
              <a:t>3.  «Безопасность дорожного движения»</a:t>
            </a:r>
            <a:endParaRPr lang="ru-RU" sz="1400" b="1" kern="1200" dirty="0">
              <a:latin typeface="Helvetica"/>
              <a:cs typeface="Helvetica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0305" y="6427113"/>
            <a:ext cx="8963389" cy="2616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v"/>
            </a:pPr>
            <a:r>
              <a:rPr lang="ru-RU" sz="1100" b="1" dirty="0"/>
              <a:t>В рамках реализации национального проекта </a:t>
            </a:r>
            <a:r>
              <a:rPr lang="ru-RU" sz="1100" b="1" dirty="0" smtClean="0"/>
              <a:t>до  </a:t>
            </a:r>
            <a:r>
              <a:rPr lang="ru-RU" sz="1100" b="1" dirty="0"/>
              <a:t>м. р. Алексеевский декомпозированные показатели, не доведены.</a:t>
            </a:r>
          </a:p>
        </p:txBody>
      </p:sp>
    </p:spTree>
    <p:extLst>
      <p:ext uri="{BB962C8B-B14F-4D97-AF65-F5344CB8AC3E}">
        <p14:creationId xmlns:p14="http://schemas.microsoft.com/office/powerpoint/2010/main" val="169421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BB16EB14-9D62-4F07-8C97-A22564793177}"/>
              </a:ext>
            </a:extLst>
          </p:cNvPr>
          <p:cNvSpPr/>
          <p:nvPr/>
        </p:nvSpPr>
        <p:spPr>
          <a:xfrm>
            <a:off x="164507" y="744959"/>
            <a:ext cx="51275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Федеральные проекты, входящие в состав: 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BB16EB14-9D62-4F07-8C97-A22564793177}"/>
              </a:ext>
            </a:extLst>
          </p:cNvPr>
          <p:cNvSpPr/>
          <p:nvPr/>
        </p:nvSpPr>
        <p:spPr>
          <a:xfrm>
            <a:off x="10193" y="2060848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Целевые показатели:</a:t>
            </a:r>
            <a:endParaRPr lang="ru-RU" sz="1600" b="1" dirty="0">
              <a:solidFill>
                <a:srgbClr val="00B050"/>
              </a:solidFill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251094"/>
              </p:ext>
            </p:extLst>
          </p:nvPr>
        </p:nvGraphicFramePr>
        <p:xfrm>
          <a:off x="64084" y="5075139"/>
          <a:ext cx="8972413" cy="13450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5364"/>
                <a:gridCol w="1313194"/>
                <a:gridCol w="875463"/>
                <a:gridCol w="948418"/>
                <a:gridCol w="875463"/>
                <a:gridCol w="1021373"/>
                <a:gridCol w="875463"/>
                <a:gridCol w="911061"/>
                <a:gridCol w="1086614"/>
              </a:tblGrid>
              <a:tr h="4944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Субъект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РФ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Уровень 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софинансирования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2019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2020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2021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2022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2023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2024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2019-2024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986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+mj-lt"/>
                        </a:rPr>
                        <a:t>Самарская область</a:t>
                      </a:r>
                      <a:endParaRPr lang="ru-RU" sz="9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95% </a:t>
                      </a: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(ФБ)</a:t>
                      </a: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217 005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0,00</a:t>
                      </a: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0,00</a:t>
                      </a: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0,00</a:t>
                      </a: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0,00</a:t>
                      </a: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0,00</a:t>
                      </a: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217,005</a:t>
                      </a:r>
                      <a:endParaRPr lang="ru-RU" sz="10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742">
                <a:tc vMerge="1">
                  <a:txBody>
                    <a:bodyPr/>
                    <a:lstStyle/>
                    <a:p>
                      <a:pPr algn="ctr"/>
                      <a:endParaRPr lang="ru-RU" sz="105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5% </a:t>
                      </a:r>
                      <a:r>
                        <a:rPr lang="ru-RU" sz="1000" b="0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(ОБ)</a:t>
                      </a: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20,4962*</a:t>
                      </a:r>
                      <a:endParaRPr lang="ru-RU" sz="10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25400" marR="254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20,4962*</a:t>
                      </a:r>
                      <a:endParaRPr lang="ru-RU" sz="10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25400" marR="254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20,4962*</a:t>
                      </a:r>
                      <a:endParaRPr lang="ru-RU" sz="10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25400" marR="254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0</a:t>
                      </a:r>
                      <a:endParaRPr lang="ru-RU" sz="10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25400" marR="254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0</a:t>
                      </a:r>
                      <a:endParaRPr lang="ru-RU" sz="10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25400" marR="254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75,8616*</a:t>
                      </a:r>
                      <a:endParaRPr lang="ru-RU" sz="10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BE282341-7461-4278-8440-05D20DE090ED}"/>
              </a:ext>
            </a:extLst>
          </p:cNvPr>
          <p:cNvSpPr/>
          <p:nvPr/>
        </p:nvSpPr>
        <p:spPr>
          <a:xfrm>
            <a:off x="35496" y="4738511"/>
            <a:ext cx="26548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Ресурсы (</a:t>
            </a:r>
            <a:r>
              <a:rPr lang="ru-RU" sz="1600" b="1" dirty="0">
                <a:solidFill>
                  <a:srgbClr val="00B050"/>
                </a:solidFill>
              </a:rPr>
              <a:t>млн. рублей):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354682"/>
              </p:ext>
            </p:extLst>
          </p:nvPr>
        </p:nvGraphicFramePr>
        <p:xfrm>
          <a:off x="179512" y="2413553"/>
          <a:ext cx="8779290" cy="2311591"/>
        </p:xfrm>
        <a:graphic>
          <a:graphicData uri="http://schemas.openxmlformats.org/drawingml/2006/table">
            <a:tbl>
              <a:tblPr firstRow="1" firstCol="1" bandRow="1"/>
              <a:tblGrid>
                <a:gridCol w="3034222"/>
                <a:gridCol w="637525"/>
                <a:gridCol w="869183"/>
                <a:gridCol w="847672"/>
                <a:gridCol w="847672"/>
                <a:gridCol w="847672"/>
                <a:gridCol w="847672"/>
                <a:gridCol w="847672"/>
              </a:tblGrid>
              <a:tr h="4276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Целевой 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Базовое </a:t>
                      </a:r>
                      <a:r>
                        <a:rPr lang="ru-RU" sz="105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значение 2018</a:t>
                      </a:r>
                      <a:r>
                        <a:rPr lang="ru-RU" sz="105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г.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 г. 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2020 г.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2021 г.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2022 г.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2023 г.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2024 г.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342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Рост производительности труда на средних и крупных предприятиях базовых несырьевых отраслей экономики региона, процент к предыдущему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году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j-lt"/>
                        </a:rPr>
                        <a:t>101,6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102,3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103,1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1003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103,8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104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977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104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104,8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89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Количество средних и крупных предприятий базовых несырьевых отраслей экономики, вовлеченных в реализацию национального проекта, ед. нарастающим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итогом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j-lt"/>
                        </a:rPr>
                        <a:t>10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55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84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122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163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208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250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678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Доля предприятий от общего числа предприятий, вовлеченных в национальный проект, на которых прирост производительности труда соответствует целевым показателям, процент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j-lt"/>
                        </a:rPr>
                        <a:t>-</a:t>
                      </a:r>
                      <a:endParaRPr lang="ru-RU" sz="1100" dirty="0">
                        <a:latin typeface="+mj-lt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Shape 435"/>
          <p:cNvSpPr/>
          <p:nvPr/>
        </p:nvSpPr>
        <p:spPr>
          <a:xfrm>
            <a:off x="1227977" y="57280"/>
            <a:ext cx="7089990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НАЦИОНАЛЬНЫЙ ПРОЕКТ «</a:t>
            </a:r>
            <a:r>
              <a:rPr lang="ru-RU" dirty="0"/>
              <a:t>ПРОИЗВОДИТЕЛЬНОСТЬ ТРУДА И ПОДДЕРЖКА ЗАНЯТОСТИ</a:t>
            </a: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»</a:t>
            </a:r>
            <a:endParaRPr lang="ru-RU" altLang="ru-RU" dirty="0">
              <a:latin typeface="Arial" panose="020B0604020202020204" pitchFamily="34" charset="0"/>
              <a:ea typeface="MS Mincho" pitchFamily="49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196752"/>
            <a:ext cx="9239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5918" y="6420154"/>
            <a:ext cx="900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Century Gothic (Основной текст)"/>
              </a:rPr>
              <a:t>*   Объем </a:t>
            </a:r>
            <a:r>
              <a:rPr lang="ru-RU" sz="900" dirty="0">
                <a:latin typeface="Century Gothic (Основной текст)"/>
              </a:rPr>
              <a:t>финансового обеспечения с 2020 - 2024 гг. не предусмотрен Законом об областном </a:t>
            </a:r>
            <a:r>
              <a:rPr lang="ru-RU" sz="900" dirty="0" smtClean="0">
                <a:latin typeface="Century Gothic (Основной текст)"/>
              </a:rPr>
              <a:t>бюджете. </a:t>
            </a:r>
            <a:r>
              <a:rPr lang="ru-RU" sz="900" dirty="0">
                <a:latin typeface="Century Gothic (Основной текст)"/>
              </a:rPr>
              <a:t>Значения </a:t>
            </a:r>
            <a:r>
              <a:rPr lang="ru-RU" sz="900" dirty="0" smtClean="0">
                <a:latin typeface="Century Gothic (Основной текст)"/>
              </a:rPr>
              <a:t>являются </a:t>
            </a:r>
            <a:r>
              <a:rPr lang="ru-RU" sz="900" dirty="0">
                <a:latin typeface="Century Gothic (Основной текст)"/>
              </a:rPr>
              <a:t>планируемыми</a:t>
            </a:r>
            <a:r>
              <a:rPr lang="ru-RU" sz="900" dirty="0" smtClean="0">
                <a:latin typeface="Century Gothic (Основной текст)"/>
              </a:rPr>
              <a:t>, ежегодно  </a:t>
            </a:r>
            <a:r>
              <a:rPr lang="ru-RU" sz="900" dirty="0">
                <a:latin typeface="Century Gothic (Основной текст)"/>
              </a:rPr>
              <a:t>будут </a:t>
            </a:r>
            <a:r>
              <a:rPr lang="ru-RU" sz="900" dirty="0" smtClean="0">
                <a:latin typeface="Century Gothic (Основной текст)"/>
              </a:rPr>
              <a:t>вноситься </a:t>
            </a:r>
            <a:r>
              <a:rPr lang="ru-RU" sz="900" dirty="0">
                <a:latin typeface="Century Gothic (Основной текст)"/>
              </a:rPr>
              <a:t>изменения на каждый последующий финансовый год</a:t>
            </a:r>
            <a:r>
              <a:rPr lang="ru-RU" sz="900" dirty="0" smtClean="0">
                <a:latin typeface="Century Gothic (Основной текст)"/>
              </a:rPr>
              <a:t>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148296" y="1055638"/>
            <a:ext cx="87409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 hangingPunct="1"/>
            <a:r>
              <a:rPr lang="ru-RU" sz="1200" b="1" kern="1200" dirty="0" smtClean="0">
                <a:latin typeface="Helvetica"/>
                <a:cs typeface="Helvetica"/>
              </a:rPr>
              <a:t>1. Системные </a:t>
            </a:r>
            <a:r>
              <a:rPr lang="ru-RU" sz="1200" b="1" kern="1200" dirty="0">
                <a:latin typeface="Helvetica"/>
                <a:cs typeface="Helvetica"/>
              </a:rPr>
              <a:t>меры по повышению производительности </a:t>
            </a:r>
            <a:r>
              <a:rPr lang="ru-RU" sz="1200" b="1" kern="1200" dirty="0" smtClean="0">
                <a:latin typeface="Helvetica"/>
                <a:cs typeface="Helvetica"/>
              </a:rPr>
              <a:t>труда</a:t>
            </a:r>
          </a:p>
          <a:p>
            <a:pPr fontAlgn="t" hangingPunct="1"/>
            <a:endParaRPr lang="ru-RU" sz="800" b="1" kern="1200" dirty="0" smtClean="0">
              <a:latin typeface="Helvetica"/>
              <a:cs typeface="Helvetica"/>
            </a:endParaRPr>
          </a:p>
          <a:p>
            <a:pPr fontAlgn="t" hangingPunct="1"/>
            <a:r>
              <a:rPr lang="ru-RU" sz="1200" b="1" kern="1200" dirty="0" smtClean="0">
                <a:latin typeface="Helvetica"/>
                <a:cs typeface="Helvetica"/>
              </a:rPr>
              <a:t>2. Адресная </a:t>
            </a:r>
            <a:r>
              <a:rPr lang="ru-RU" sz="1200" b="1" kern="1200" dirty="0">
                <a:latin typeface="Helvetica"/>
                <a:cs typeface="Helvetica"/>
              </a:rPr>
              <a:t>поддержка повышения производительности труда на </a:t>
            </a:r>
            <a:r>
              <a:rPr lang="ru-RU" sz="1200" b="1" kern="1200" dirty="0" smtClean="0">
                <a:latin typeface="Helvetica"/>
                <a:cs typeface="Helvetica"/>
              </a:rPr>
              <a:t>предприятиях</a:t>
            </a:r>
          </a:p>
          <a:p>
            <a:pPr fontAlgn="t" hangingPunct="1"/>
            <a:endParaRPr lang="ru-RU" sz="800" b="1" kern="1200" dirty="0">
              <a:latin typeface="Helvetica"/>
              <a:cs typeface="Helvetica"/>
            </a:endParaRPr>
          </a:p>
          <a:p>
            <a:pPr fontAlgn="t" hangingPunct="1"/>
            <a:r>
              <a:rPr lang="ru-RU" sz="1200" b="1" kern="1200" dirty="0" smtClean="0">
                <a:latin typeface="Helvetica"/>
                <a:cs typeface="Helvetica"/>
              </a:rPr>
              <a:t>3. Поддержка </a:t>
            </a:r>
            <a:r>
              <a:rPr lang="ru-RU" sz="1200" b="1" kern="1200" dirty="0">
                <a:latin typeface="Helvetica"/>
                <a:cs typeface="Helvetica"/>
              </a:rPr>
              <a:t>занятости и повышение эффективности рынка труда для обеспечения роста производительности </a:t>
            </a:r>
            <a:r>
              <a:rPr lang="ru-RU" sz="1200" b="1" kern="1200" dirty="0" smtClean="0">
                <a:latin typeface="Helvetica"/>
                <a:cs typeface="Helvetica"/>
              </a:rPr>
              <a:t>труда</a:t>
            </a:r>
            <a:endParaRPr lang="ru-RU" sz="1200" b="1" kern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6566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16632"/>
            <a:ext cx="8460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НАЦИОНАЛЬНЫЙ </a:t>
            </a:r>
            <a:r>
              <a:rPr lang="ru-RU" sz="1400" b="1" dirty="0" smtClean="0">
                <a:solidFill>
                  <a:schemeClr val="bg1"/>
                </a:solidFill>
              </a:rPr>
              <a:t>ПРОЕКТ «ПРОИЗВОДИТЕЛЬНОСТЬ </a:t>
            </a:r>
            <a:r>
              <a:rPr lang="ru-RU" sz="1400" b="1" dirty="0">
                <a:solidFill>
                  <a:schemeClr val="bg1"/>
                </a:solidFill>
              </a:rPr>
              <a:t>ТРУДА И ПОДДЕРЖКА ЗАНЯТОСТИ» </a:t>
            </a:r>
            <a:r>
              <a:rPr lang="ru-RU" sz="1400" b="1" dirty="0" smtClean="0">
                <a:solidFill>
                  <a:schemeClr val="bg1"/>
                </a:solidFill>
              </a:rPr>
              <a:t>муниципальный </a:t>
            </a:r>
            <a:r>
              <a:rPr lang="ru-RU" sz="1400" b="1" dirty="0">
                <a:solidFill>
                  <a:schemeClr val="bg1"/>
                </a:solidFill>
              </a:rPr>
              <a:t>район Алексеевский</a:t>
            </a:r>
            <a:endParaRPr lang="ru-RU" sz="1600" b="1" dirty="0">
              <a:solidFill>
                <a:schemeClr val="bg1"/>
              </a:solidFill>
            </a:endParaRPr>
          </a:p>
          <a:p>
            <a:pPr algn="just"/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43103" y="2745857"/>
            <a:ext cx="92396" cy="4154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05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sym typeface="Arial"/>
            </a:endParaRP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05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Arial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135563"/>
              </p:ext>
            </p:extLst>
          </p:nvPr>
        </p:nvGraphicFramePr>
        <p:xfrm>
          <a:off x="349016" y="1412776"/>
          <a:ext cx="8572966" cy="25922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2104"/>
                <a:gridCol w="5309032"/>
                <a:gridCol w="1656184"/>
                <a:gridCol w="1325646"/>
              </a:tblGrid>
              <a:tr h="1266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целевого п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оказателя, ед. изм.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Плановое значение на 2019 </a:t>
                      </a: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Факт. </a:t>
                      </a: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на </a:t>
                      </a:r>
                      <a:r>
                        <a:rPr lang="ru-RU" sz="105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01.10.2019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</a:tr>
              <a:tr h="13262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Количество средних и крупных предприятий базовых </a:t>
                      </a:r>
                      <a:r>
                        <a:rPr lang="ru-RU" sz="11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несырьевых</a:t>
                      </a: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отраслей экономики, вовлеченных в реализацию национального проекта, ед. нарастающим итогом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36195" marR="36195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0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95536" y="824518"/>
            <a:ext cx="84249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ОСНОВНЫЕ </a:t>
            </a:r>
            <a:r>
              <a:rPr lang="ru-RU" sz="1600" b="1" dirty="0"/>
              <a:t>ЦЕЛЕВЫЕ ПОКАЗАТЕЛИ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437112"/>
            <a:ext cx="84969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/>
              <a:t>На территории </a:t>
            </a:r>
            <a:r>
              <a:rPr lang="ru-RU" sz="1100" dirty="0" err="1" smtClean="0"/>
              <a:t>м.р</a:t>
            </a:r>
            <a:r>
              <a:rPr lang="ru-RU" sz="1100" dirty="0" smtClean="0"/>
              <a:t>. Алексеевский отсутствуют предприятия, соответствующих критериям включения в число участников национального предприятия.(по данным САМАРАСТАТА)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576047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827584" y="764704"/>
            <a:ext cx="51275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Федеральные проекты, входящие в состав: 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25176" y="2348880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Целевые показатели:</a:t>
            </a:r>
            <a:endParaRPr lang="ru-RU" sz="1600" b="1" dirty="0">
              <a:solidFill>
                <a:srgbClr val="00B050"/>
              </a:solidFill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449418"/>
              </p:ext>
            </p:extLst>
          </p:nvPr>
        </p:nvGraphicFramePr>
        <p:xfrm>
          <a:off x="164506" y="5205005"/>
          <a:ext cx="8871990" cy="9602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1110"/>
                <a:gridCol w="1368152"/>
                <a:gridCol w="936104"/>
                <a:gridCol w="936104"/>
                <a:gridCol w="936104"/>
                <a:gridCol w="936104"/>
                <a:gridCol w="936104"/>
                <a:gridCol w="936104"/>
                <a:gridCol w="936104"/>
              </a:tblGrid>
              <a:tr h="394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2019-2024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271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Самарская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область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ФБ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321,1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128,8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226,1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504, 6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526,9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299,6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2007,1</a:t>
                      </a:r>
                      <a:endParaRPr lang="ru-RU" sz="1050" b="1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3581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52,2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20,9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34,3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99, 7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109,7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107,1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423,2</a:t>
                      </a:r>
                      <a:endParaRPr lang="ru-RU" sz="1050" b="1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BE282341-7461-4278-8440-05D20DE090ED}"/>
              </a:ext>
            </a:extLst>
          </p:cNvPr>
          <p:cNvSpPr/>
          <p:nvPr/>
        </p:nvSpPr>
        <p:spPr>
          <a:xfrm>
            <a:off x="177717" y="4797152"/>
            <a:ext cx="265489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Ресурсы (</a:t>
            </a:r>
            <a:r>
              <a:rPr lang="ru-RU" sz="1600" b="1" dirty="0">
                <a:solidFill>
                  <a:srgbClr val="00B050"/>
                </a:solidFill>
              </a:rPr>
              <a:t>млн. рублей):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862988"/>
              </p:ext>
            </p:extLst>
          </p:nvPr>
        </p:nvGraphicFramePr>
        <p:xfrm>
          <a:off x="164505" y="2666055"/>
          <a:ext cx="8655965" cy="2079813"/>
        </p:xfrm>
        <a:graphic>
          <a:graphicData uri="http://schemas.openxmlformats.org/drawingml/2006/table">
            <a:tbl>
              <a:tblPr firstRow="1" firstCol="1" bandRow="1"/>
              <a:tblGrid>
                <a:gridCol w="3010173"/>
                <a:gridCol w="670874"/>
                <a:gridCol w="846613"/>
                <a:gridCol w="825661"/>
                <a:gridCol w="825661"/>
                <a:gridCol w="825661"/>
                <a:gridCol w="825661"/>
                <a:gridCol w="825661"/>
              </a:tblGrid>
              <a:tr h="43647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Целевой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Базовое 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значение 2018</a:t>
                      </a:r>
                      <a:r>
                        <a:rPr lang="ru-RU" sz="11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 г. 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2020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2021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2022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2023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2024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27046">
                <a:tc>
                  <a:txBody>
                    <a:bodyPr/>
                    <a:lstStyle/>
                    <a:p>
                      <a:pPr marL="304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Численность занятых в сфере малого и среднего предпринимательства в Самарской области, млн.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человек</a:t>
                      </a:r>
                      <a:endParaRPr lang="ru-RU" sz="1050" b="1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0,448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0,450</a:t>
                      </a:r>
                      <a:endParaRPr lang="ru-RU" sz="105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0,464</a:t>
                      </a:r>
                      <a:endParaRPr lang="ru-RU" sz="105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0,480</a:t>
                      </a:r>
                      <a:endParaRPr lang="ru-RU" sz="105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0,501</a:t>
                      </a:r>
                      <a:endParaRPr lang="ru-RU" sz="105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0,519</a:t>
                      </a:r>
                      <a:endParaRPr lang="ru-RU" sz="105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0,535</a:t>
                      </a:r>
                      <a:endParaRPr lang="ru-RU" sz="105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1364">
                <a:tc>
                  <a:txBody>
                    <a:bodyPr/>
                    <a:lstStyle/>
                    <a:p>
                      <a:pPr marL="304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Доля малого и среднего предпринимательства в ВРП,%</a:t>
                      </a:r>
                      <a:endParaRPr lang="ru-RU" sz="10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24,1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24,8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25,9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27,6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29,0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30,9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32,5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4203">
                <a:tc>
                  <a:txBody>
                    <a:bodyPr/>
                    <a:lstStyle/>
                    <a:p>
                      <a:pPr marL="304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Доля экспортеров, являющихся субъектами малого и среднего предпринимательства, включая индивидуальных предпринимателей, в общем объеме </a:t>
                      </a:r>
                      <a:r>
                        <a:rPr lang="ru-RU" sz="105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несырьевого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экспорта,%</a:t>
                      </a:r>
                      <a:endParaRPr lang="ru-RU" sz="10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7,2</a:t>
                      </a:r>
                      <a:endParaRPr lang="ru-RU" sz="105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7,5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8,0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8,5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9,0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9,5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Shape 435"/>
          <p:cNvSpPr/>
          <p:nvPr/>
        </p:nvSpPr>
        <p:spPr>
          <a:xfrm>
            <a:off x="585951" y="64144"/>
            <a:ext cx="8635223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latin typeface="Arial" panose="020B0604020202020204" pitchFamily="34" charset="0"/>
                <a:ea typeface="MS Mincho" pitchFamily="49" charset="-128"/>
              </a:rPr>
              <a:t>НАЦИОНАЛЬНЫЙ ПРОЕКТ «МАЛОЕ </a:t>
            </a:r>
            <a:r>
              <a:rPr lang="ru-RU" altLang="ru-RU" sz="1600" dirty="0">
                <a:latin typeface="Arial" panose="020B0604020202020204" pitchFamily="34" charset="0"/>
                <a:ea typeface="MS Mincho" pitchFamily="49" charset="-128"/>
              </a:rPr>
              <a:t>И СРЕДНЕЕ </a:t>
            </a:r>
            <a:r>
              <a:rPr lang="ru-RU" altLang="ru-RU" sz="1600" dirty="0" smtClean="0">
                <a:latin typeface="Arial" panose="020B0604020202020204" pitchFamily="34" charset="0"/>
                <a:ea typeface="MS Mincho" pitchFamily="49" charset="-128"/>
              </a:rPr>
              <a:t>ПРЕДПРИНИМАТЕЛЬСТВО</a:t>
            </a:r>
          </a:p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smtClean="0">
                <a:latin typeface="Arial" panose="020B0604020202020204" pitchFamily="34" charset="0"/>
                <a:ea typeface="MS Mincho" pitchFamily="49" charset="-128"/>
              </a:rPr>
              <a:t> </a:t>
            </a:r>
            <a:r>
              <a:rPr lang="ru-RU" altLang="ru-RU" sz="1600" dirty="0">
                <a:latin typeface="Arial" panose="020B0604020202020204" pitchFamily="34" charset="0"/>
                <a:ea typeface="MS Mincho" pitchFamily="49" charset="-128"/>
              </a:rPr>
              <a:t>И ПОДДЕРЖКА ИНДИВИДУАЛЬНОЙ ПРЕДПРИНИМАТЕЛЬСКОЙ ИНИЦИАТИВЫ»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5CBA6747-59C9-42D0-9D74-834125E26F82}"/>
              </a:ext>
            </a:extLst>
          </p:cNvPr>
          <p:cNvSpPr/>
          <p:nvPr/>
        </p:nvSpPr>
        <p:spPr>
          <a:xfrm>
            <a:off x="817264" y="1103258"/>
            <a:ext cx="483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1. «Улучшение </a:t>
            </a:r>
            <a:r>
              <a:rPr lang="ru-RU" sz="1400" b="1" dirty="0">
                <a:solidFill>
                  <a:prstClr val="black"/>
                </a:solidFill>
              </a:rPr>
              <a:t>условий </a:t>
            </a:r>
            <a:r>
              <a:rPr lang="ru-RU" sz="1400" b="1" dirty="0" smtClean="0">
                <a:solidFill>
                  <a:prstClr val="black"/>
                </a:solidFill>
              </a:rPr>
              <a:t>ведения предпринимательской деятельности»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5CBA6747-59C9-42D0-9D74-834125E26F82}"/>
              </a:ext>
            </a:extLst>
          </p:cNvPr>
          <p:cNvSpPr/>
          <p:nvPr/>
        </p:nvSpPr>
        <p:spPr>
          <a:xfrm>
            <a:off x="824202" y="1556792"/>
            <a:ext cx="40476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2. «Акселерация </a:t>
            </a:r>
            <a:r>
              <a:rPr lang="ru-RU" sz="1400" b="1" dirty="0">
                <a:solidFill>
                  <a:prstClr val="black"/>
                </a:solidFill>
              </a:rPr>
              <a:t>субъектов </a:t>
            </a:r>
            <a:endParaRPr lang="ru-RU" sz="1400" b="1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малого </a:t>
            </a:r>
            <a:r>
              <a:rPr lang="ru-RU" sz="1400" b="1" dirty="0">
                <a:solidFill>
                  <a:prstClr val="black"/>
                </a:solidFill>
              </a:rPr>
              <a:t>и среднего предпринимательства»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5CBA6747-59C9-42D0-9D74-834125E26F82}"/>
              </a:ext>
            </a:extLst>
          </p:cNvPr>
          <p:cNvSpPr/>
          <p:nvPr/>
        </p:nvSpPr>
        <p:spPr>
          <a:xfrm>
            <a:off x="5043321" y="1112361"/>
            <a:ext cx="42812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4. «Расширение доступа субъектов </a:t>
            </a:r>
            <a:r>
              <a:rPr lang="ru-RU" sz="1400" b="1" dirty="0">
                <a:solidFill>
                  <a:prstClr val="black"/>
                </a:solidFill>
              </a:rPr>
              <a:t>МСП к финансовым ресурсам, в том </a:t>
            </a:r>
            <a:r>
              <a:rPr lang="ru-RU" sz="1400" b="1" dirty="0" smtClean="0">
                <a:solidFill>
                  <a:prstClr val="black"/>
                </a:solidFill>
              </a:rPr>
              <a:t>числе </a:t>
            </a:r>
            <a:r>
              <a:rPr lang="ru-RU" sz="1400" b="1" dirty="0">
                <a:solidFill>
                  <a:prstClr val="black"/>
                </a:solidFill>
              </a:rPr>
              <a:t>к льготному </a:t>
            </a:r>
            <a:r>
              <a:rPr lang="ru-RU" sz="1400" b="1" dirty="0" smtClean="0">
                <a:solidFill>
                  <a:prstClr val="black"/>
                </a:solidFill>
              </a:rPr>
              <a:t>финансированию»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5CBA6747-59C9-42D0-9D74-834125E26F82}"/>
              </a:ext>
            </a:extLst>
          </p:cNvPr>
          <p:cNvSpPr/>
          <p:nvPr/>
        </p:nvSpPr>
        <p:spPr>
          <a:xfrm>
            <a:off x="5005065" y="1753652"/>
            <a:ext cx="42474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black"/>
                </a:solidFill>
              </a:rPr>
              <a:t>5</a:t>
            </a:r>
            <a:r>
              <a:rPr lang="ru-RU" sz="1400" b="1" dirty="0" smtClean="0">
                <a:solidFill>
                  <a:prstClr val="black"/>
                </a:solidFill>
              </a:rPr>
              <a:t>. «Создание </a:t>
            </a:r>
            <a:r>
              <a:rPr lang="ru-RU" sz="1400" b="1" dirty="0">
                <a:solidFill>
                  <a:prstClr val="black"/>
                </a:solidFill>
              </a:rPr>
              <a:t>системы </a:t>
            </a:r>
            <a:r>
              <a:rPr lang="ru-RU" sz="1400" b="1" dirty="0" smtClean="0">
                <a:solidFill>
                  <a:prstClr val="black"/>
                </a:solidFill>
              </a:rPr>
              <a:t>поддержки </a:t>
            </a:r>
            <a:r>
              <a:rPr lang="ru-RU" sz="1400" b="1" dirty="0">
                <a:solidFill>
                  <a:prstClr val="black"/>
                </a:solidFill>
              </a:rPr>
              <a:t>фермеров и развитие </a:t>
            </a:r>
            <a:r>
              <a:rPr lang="ru-RU" sz="1400" b="1" dirty="0" smtClean="0">
                <a:solidFill>
                  <a:prstClr val="black"/>
                </a:solidFill>
              </a:rPr>
              <a:t>сельской кооперации»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5CBA6747-59C9-42D0-9D74-834125E26F82}"/>
              </a:ext>
            </a:extLst>
          </p:cNvPr>
          <p:cNvSpPr/>
          <p:nvPr/>
        </p:nvSpPr>
        <p:spPr>
          <a:xfrm>
            <a:off x="833887" y="2012828"/>
            <a:ext cx="4127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3. «Популяризация предпринимательства»</a:t>
            </a:r>
            <a:endParaRPr lang="ru-RU" sz="1400" b="1" dirty="0">
              <a:solidFill>
                <a:prstClr val="black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4856"/>
            <a:ext cx="9144000" cy="11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18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2263484" y="744351"/>
            <a:ext cx="4824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/>
              <a:t>1. ОСНОВНЫЕ ЦЕЛЕВЫЕ ПОКАЗАТЕЛИ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508052"/>
              </p:ext>
            </p:extLst>
          </p:nvPr>
        </p:nvGraphicFramePr>
        <p:xfrm>
          <a:off x="74846" y="1103407"/>
          <a:ext cx="8961650" cy="5212388"/>
        </p:xfrm>
        <a:graphic>
          <a:graphicData uri="http://schemas.openxmlformats.org/drawingml/2006/table">
            <a:tbl>
              <a:tblPr firstRow="1" firstCol="1" bandRow="1"/>
              <a:tblGrid>
                <a:gridCol w="6860793"/>
                <a:gridCol w="904720"/>
                <a:gridCol w="116017"/>
                <a:gridCol w="1080120"/>
              </a:tblGrid>
              <a:tr h="3580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Наименование целевого показателя, ед. изм.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</a:t>
                      </a:r>
                      <a:r>
                        <a:rPr lang="ru-RU" sz="12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01.10.2019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01256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Прирост численности занятых в сфере МСП на уровне МО (человек) до 2024 года, в том числе за счет легализации</a:t>
                      </a:r>
                      <a:endParaRPr lang="ru-RU" sz="1200" dirty="0">
                        <a:effectLst/>
                        <a:latin typeface="Helvetica" panose="020B0604020202020204" pitchFamily="34" charset="0"/>
                        <a:ea typeface="Times New Roman"/>
                        <a:cs typeface="Helvetica" panose="020B0604020202020204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3438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Прирост численности занятых в сфере МСП за счет легализации теневого сектора экономики</a:t>
                      </a:r>
                      <a:endParaRPr lang="ru-RU" sz="1200" dirty="0">
                        <a:effectLst/>
                        <a:latin typeface="Helvetica" panose="020B0604020202020204" pitchFamily="34" charset="0"/>
                        <a:ea typeface="Times New Roman"/>
                        <a:cs typeface="Helvetica" panose="020B0604020202020204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Helvetica" panose="020B0604020202020204" pitchFamily="34" charset="0"/>
                        </a:rPr>
                        <a:t>с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Helvetica" panose="020B0604020202020204" pitchFamily="34" charset="0"/>
                        </a:rPr>
                        <a:t> 2020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года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7544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Количество </a:t>
                      </a:r>
                      <a:r>
                        <a:rPr lang="ru-RU" sz="1200" dirty="0" err="1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самозанятых</a:t>
                      </a:r>
                      <a:r>
                        <a:rPr lang="ru-RU" sz="1200" dirty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 граждан, зафиксировавших свой статус с учетом введения налогового режима для </a:t>
                      </a:r>
                      <a:r>
                        <a:rPr lang="ru-RU" sz="1200" dirty="0" err="1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самозанятых</a:t>
                      </a:r>
                      <a:r>
                        <a:rPr lang="ru-RU" sz="1200" dirty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, человек</a:t>
                      </a: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Helvetica" panose="020B0604020202020204" pitchFamily="34" charset="0"/>
                        </a:rPr>
                        <a:t>с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Helvetica" panose="020B0604020202020204" pitchFamily="34" charset="0"/>
                        </a:rPr>
                        <a:t> 2020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года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0668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Количество субъектов малого и среднего предпринимательства, получивших информационную поддержку, единиц</a:t>
                      </a:r>
                      <a:endParaRPr lang="ru-RU" sz="1200" dirty="0">
                        <a:effectLst/>
                        <a:latin typeface="Helvetica" panose="020B0604020202020204" pitchFamily="34" charset="0"/>
                        <a:ea typeface="Times New Roman"/>
                        <a:cs typeface="Helvetica" panose="020B0604020202020204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Helvetica" panose="020B0604020202020204" pitchFamily="34" charset="0"/>
                        </a:rPr>
                        <a:t>30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Helvetica" panose="020B0604020202020204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7544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 smtClean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Количество СМСП, отвечающих требованиям и условиям оказания финансовой поддержки (</a:t>
                      </a:r>
                      <a:r>
                        <a:rPr lang="ru-RU" sz="1200" dirty="0" err="1" smtClean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микрозаймы</a:t>
                      </a:r>
                      <a:r>
                        <a:rPr lang="ru-RU" sz="1200" dirty="0" smtClean="0">
                          <a:effectLst/>
                          <a:latin typeface="Helvetica" panose="020B0604020202020204" pitchFamily="34" charset="0"/>
                          <a:ea typeface="Times New Roman"/>
                          <a:cs typeface="Helvetica" panose="020B0604020202020204" pitchFamily="34" charset="0"/>
                        </a:rPr>
                        <a:t> и поручительства), направленных в МЭР СО (АО «ГФСО»), ед.</a:t>
                      </a:r>
                      <a:endParaRPr lang="ru-RU" sz="1200" dirty="0">
                        <a:effectLst/>
                        <a:latin typeface="Helvetica" panose="020B0604020202020204" pitchFamily="34" charset="0"/>
                        <a:ea typeface="Times New Roman"/>
                        <a:cs typeface="Helvetica" panose="020B0604020202020204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25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субъектов МСП и </a:t>
                      </a:r>
                      <a:r>
                        <a:rPr lang="ru-RU" sz="1200" dirty="0" err="1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самозанятых</a:t>
                      </a:r>
                      <a:r>
                        <a:rPr lang="ru-RU" sz="120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граждан, получивших поддержку в рамках федерального проекта, человек</a:t>
                      </a:r>
                      <a:endParaRPr lang="ru-RU" sz="12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646">
                <a:tc>
                  <a:txBody>
                    <a:bodyPr/>
                    <a:lstStyle/>
                    <a:p>
                      <a:pPr marL="3048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000000"/>
                          </a:solidFill>
                          <a:latin typeface="Helvetica" panose="020B0604020202020204" pitchFamily="34" charset="0"/>
                          <a:ea typeface="Calibri"/>
                          <a:cs typeface="Helvetica" panose="020B0604020202020204" pitchFamily="34" charset="0"/>
                        </a:rPr>
                        <a:t>Количество субъектов МСП, выведенных на экспорт при поддержке центров (агентств) координации поддержки экспортно-ориентированных субъектов МСП, ед.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692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физических лиц-участников ФП "Популяризация предпринимательства", человек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0042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обученных основам ведения бизнеса, финансовой грамотности и иным навыкам предпринимательской деятельности, человек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692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вновь созданных субъектов МСП по итогам реализации ФП "Популяризация предпринимательства", ед.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692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физических лиц - участников федерального проекта, занятых в сфере малого и среднего предпринимательства, по итогам участия в федеральном проект, человек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195" marR="361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692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вовлеченных в субъекты МСП, осуществляющих деятельность в сфере сельского хозяйства, человек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9692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Количество принятых членов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СПоК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(кроме кредитных) из числа субъектов МСП, включая ЛПХ и К(Ф)Х, в году предоставления господдержки, единиц</a:t>
                      </a: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hape 435"/>
          <p:cNvSpPr/>
          <p:nvPr/>
        </p:nvSpPr>
        <p:spPr>
          <a:xfrm>
            <a:off x="611560" y="-27384"/>
            <a:ext cx="8352928" cy="789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kern="0" dirty="0">
                <a:latin typeface="Arial" panose="020B0604020202020204" pitchFamily="34" charset="0"/>
                <a:ea typeface="MS Mincho" pitchFamily="49" charset="-128"/>
                <a:cs typeface="Arial"/>
                <a:sym typeface="Arial"/>
              </a:rPr>
              <a:t>НАЦИОНАЛЬНЫЙ ПРОЕКТ «МАЛОЕ И СРЕДНЕЕ ПРЕДПРИНИМАТЕЛЬСТВО</a:t>
            </a:r>
          </a:p>
          <a:p>
            <a:r>
              <a:rPr lang="ru-RU" altLang="ru-RU" sz="1600" kern="0" dirty="0">
                <a:latin typeface="Arial" panose="020B0604020202020204" pitchFamily="34" charset="0"/>
                <a:ea typeface="MS Mincho" pitchFamily="49" charset="-128"/>
                <a:cs typeface="Arial"/>
                <a:sym typeface="Arial"/>
              </a:rPr>
              <a:t> И ПОДДЕРЖКА ИНДИВИДУАЛЬНОЙ ПРЕДПРИНИМАТЕЛЬСКОЙ ИНИЦИАТИВЫ </a:t>
            </a:r>
            <a:r>
              <a:rPr lang="ru-RU" sz="1600" dirty="0"/>
              <a:t>муниципальный район </a:t>
            </a:r>
            <a:r>
              <a:rPr lang="ru-RU" sz="1600" dirty="0" smtClean="0"/>
              <a:t>Алексеевский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051693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-36512" y="998639"/>
            <a:ext cx="5127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1</a:t>
            </a:r>
            <a:r>
              <a:rPr lang="ru-RU" sz="1400" b="1" dirty="0">
                <a:solidFill>
                  <a:prstClr val="black"/>
                </a:solidFill>
              </a:rPr>
              <a:t>. Промышленный экспорт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-36512" y="1196752"/>
            <a:ext cx="5127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2</a:t>
            </a:r>
            <a:r>
              <a:rPr lang="ru-RU" sz="1400" b="1" dirty="0">
                <a:solidFill>
                  <a:prstClr val="black"/>
                </a:solidFill>
              </a:rPr>
              <a:t>. Экспорт продукции АПК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2738421" y="1196752"/>
            <a:ext cx="62980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black"/>
                </a:solidFill>
              </a:rPr>
              <a:t>4</a:t>
            </a:r>
            <a:r>
              <a:rPr lang="ru-RU" sz="1400" b="1" dirty="0" smtClean="0">
                <a:solidFill>
                  <a:prstClr val="black"/>
                </a:solidFill>
              </a:rPr>
              <a:t>. </a:t>
            </a:r>
            <a:r>
              <a:rPr lang="ru-RU" sz="1400" b="1" dirty="0"/>
              <a:t>Системные меры международной кооперации и экспорта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164507" y="744959"/>
            <a:ext cx="51275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Федеральные проекты, входящие в состав: 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25176" y="1412776"/>
            <a:ext cx="33123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Целевые показатели: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BE282341-7461-4278-8440-05D20DE090ED}"/>
              </a:ext>
            </a:extLst>
          </p:cNvPr>
          <p:cNvSpPr/>
          <p:nvPr/>
        </p:nvSpPr>
        <p:spPr>
          <a:xfrm>
            <a:off x="107504" y="3646765"/>
            <a:ext cx="26548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B050"/>
                </a:solidFill>
              </a:rPr>
              <a:t>Ресурсы (млн. рублей):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074291"/>
              </p:ext>
            </p:extLst>
          </p:nvPr>
        </p:nvGraphicFramePr>
        <p:xfrm>
          <a:off x="107504" y="1700809"/>
          <a:ext cx="8856982" cy="1818253"/>
        </p:xfrm>
        <a:graphic>
          <a:graphicData uri="http://schemas.openxmlformats.org/drawingml/2006/table">
            <a:tbl>
              <a:tblPr firstRow="1" firstCol="1" bandRow="1"/>
              <a:tblGrid>
                <a:gridCol w="2952328"/>
                <a:gridCol w="864096"/>
                <a:gridCol w="816383"/>
                <a:gridCol w="844835"/>
                <a:gridCol w="844835"/>
                <a:gridCol w="844835"/>
                <a:gridCol w="844835"/>
                <a:gridCol w="844835"/>
              </a:tblGrid>
              <a:tr h="4375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Целевой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Базовое 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значение 2018</a:t>
                      </a:r>
                      <a:r>
                        <a:rPr lang="ru-RU" sz="11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 г. 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2020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2021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2022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2023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2024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4887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Объем экспорта конкурентоспособной промышленной продукции в Самарской области, млрд. долл. США</a:t>
                      </a:r>
                      <a:endParaRPr lang="ru-RU" sz="1050" dirty="0" smtClean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2,14</a:t>
                      </a:r>
                      <a:endParaRPr lang="ru-RU" sz="105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i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2,58</a:t>
                      </a:r>
                      <a:endParaRPr lang="ru-RU" sz="1050" i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i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2,71</a:t>
                      </a:r>
                      <a:endParaRPr lang="ru-RU" sz="1050" i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i="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2,90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i="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3,01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i="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3,13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i="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3,26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5827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Объем экспорта продукции АПК, млн. долл. США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221,9*</a:t>
                      </a:r>
                      <a:endParaRPr lang="ru-RU" sz="1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220,0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223,0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225,0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230,0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245,0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250,0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4295" marR="742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Объем экспорта услуг, млн. долларов </a:t>
                      </a:r>
                      <a:r>
                        <a:rPr lang="ru-RU" sz="105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США</a:t>
                      </a:r>
                      <a:endParaRPr lang="ru-RU" sz="105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  <a:endParaRPr lang="ru-RU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Times New Roman"/>
                          <a:cs typeface="Times New Roman"/>
                          <a:sym typeface="Arial"/>
                        </a:rPr>
                        <a:t>552</a:t>
                      </a:r>
                      <a:endParaRPr lang="ru-RU" sz="105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Times New Roman"/>
                          <a:cs typeface="Times New Roman"/>
                          <a:sym typeface="Arial"/>
                        </a:rPr>
                        <a:t>599</a:t>
                      </a:r>
                      <a:endParaRPr lang="ru-RU" sz="105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Times New Roman"/>
                          <a:cs typeface="Times New Roman"/>
                          <a:sym typeface="Arial"/>
                        </a:rPr>
                        <a:t>646</a:t>
                      </a:r>
                      <a:endParaRPr lang="ru-RU" sz="105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Times New Roman"/>
                          <a:cs typeface="Times New Roman"/>
                          <a:sym typeface="Arial"/>
                        </a:rPr>
                        <a:t>693</a:t>
                      </a:r>
                      <a:endParaRPr lang="ru-RU" sz="105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Times New Roman"/>
                          <a:cs typeface="Times New Roman"/>
                          <a:sym typeface="Arial"/>
                        </a:rPr>
                        <a:t>741</a:t>
                      </a:r>
                      <a:endParaRPr lang="ru-RU" sz="105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+mj-lt"/>
                          <a:ea typeface="Times New Roman"/>
                          <a:cs typeface="Times New Roman"/>
                          <a:sym typeface="Arial"/>
                        </a:rPr>
                        <a:t>870</a:t>
                      </a:r>
                      <a:endParaRPr lang="ru-RU" sz="105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+mj-lt"/>
                        <a:ea typeface="Times New Roman"/>
                        <a:cs typeface="Times New Roman"/>
                        <a:sym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7526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</a:rPr>
                        <a:t>Прирост количества компаний-экспортеров из числа МСП по итогам внедрения Регионального экспортного стандарта 2.0 к 2018 году, 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-</a:t>
                      </a:r>
                      <a:endParaRPr lang="ru-RU" sz="105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0</a:t>
                      </a:r>
                      <a:endParaRPr lang="ru-RU" sz="10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20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50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75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Shape 435"/>
          <p:cNvSpPr/>
          <p:nvPr/>
        </p:nvSpPr>
        <p:spPr>
          <a:xfrm>
            <a:off x="971600" y="5807"/>
            <a:ext cx="7488832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НАЦИОНАЛЬНЫЙ ПРОЕКТ </a:t>
            </a:r>
          </a:p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«</a:t>
            </a:r>
            <a:r>
              <a:rPr lang="ru-RU" dirty="0" smtClean="0"/>
              <a:t>МЕЖДУНАРОДНАЯ КООПЕРАЦИЯ И ЭКСПОРТ</a:t>
            </a: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»</a:t>
            </a:r>
            <a:endParaRPr lang="ru-RU" altLang="ru-RU" dirty="0">
              <a:latin typeface="Arial" panose="020B0604020202020204" pitchFamily="34" charset="0"/>
              <a:ea typeface="MS Mincho" pitchFamily="49" charset="-128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2738421" y="980728"/>
            <a:ext cx="5127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3. </a:t>
            </a:r>
            <a:r>
              <a:rPr lang="ru-RU" sz="1400" b="1" dirty="0"/>
              <a:t>Экспорт услуг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3131840" y="4869160"/>
            <a:ext cx="27927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Экспорт </a:t>
            </a:r>
            <a:r>
              <a:rPr lang="ru-RU" sz="1400" b="1" dirty="0">
                <a:solidFill>
                  <a:prstClr val="black"/>
                </a:solidFill>
              </a:rPr>
              <a:t>продукции АПК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940762"/>
              </p:ext>
            </p:extLst>
          </p:nvPr>
        </p:nvGraphicFramePr>
        <p:xfrm>
          <a:off x="107504" y="5157192"/>
          <a:ext cx="8928994" cy="1368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4942"/>
                <a:gridCol w="1429018"/>
                <a:gridCol w="997034"/>
                <a:gridCol w="864096"/>
                <a:gridCol w="1063503"/>
                <a:gridCol w="864096"/>
                <a:gridCol w="930565"/>
                <a:gridCol w="864096"/>
                <a:gridCol w="941644"/>
              </a:tblGrid>
              <a:tr h="32981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               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2019-2024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46912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Самарская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область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86%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ФБ развитие мелиорации)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116,3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153,2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126,4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395,9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691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14%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 развитие мелиорации)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18,9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20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24,9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 pitchFamily="18" charset="0"/>
                        </a:rPr>
                        <a:t>20,6</a:t>
                      </a: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64,4</a:t>
                      </a:r>
                      <a:endParaRPr lang="ru-RU" sz="10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2714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100% (ОБ)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46,0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20,6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20,6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87,2</a:t>
                      </a:r>
                      <a:endParaRPr lang="ru-RU" sz="10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119" marR="6811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68119" marR="6811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181,2</a:t>
                      </a:r>
                      <a:endParaRPr lang="ru-RU" sz="1000" b="1" i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198,7</a:t>
                      </a:r>
                      <a:endParaRPr lang="ru-RU" sz="1000" b="1" i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solidFill>
                            <a:schemeClr val="tx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167,6</a:t>
                      </a:r>
                      <a:endParaRPr lang="ru-RU" sz="1000" b="1" i="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*</a:t>
                      </a:r>
                      <a:endParaRPr lang="ru-RU" sz="10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547,5</a:t>
                      </a:r>
                      <a:endParaRPr lang="ru-RU" sz="1000" b="1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BE282341-7461-4278-8440-05D20DE090ED}"/>
              </a:ext>
            </a:extLst>
          </p:cNvPr>
          <p:cNvSpPr/>
          <p:nvPr/>
        </p:nvSpPr>
        <p:spPr>
          <a:xfrm>
            <a:off x="0" y="3501008"/>
            <a:ext cx="87129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 smtClean="0">
                <a:solidFill>
                  <a:srgbClr val="FF0000"/>
                </a:solidFill>
                <a:latin typeface="Calibri"/>
                <a:cs typeface="Times New Roman" pitchFamily="18" charset="0"/>
              </a:rPr>
              <a:t>* значительный объем экспорта обусловлен большими переходящими остатками зерна урожая 2017 года</a:t>
            </a:r>
            <a:endParaRPr lang="ru-RU" sz="1000" i="1" dirty="0">
              <a:solidFill>
                <a:srgbClr val="FF0000"/>
              </a:solidFill>
              <a:latin typeface="Calibri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088553"/>
              </p:ext>
            </p:extLst>
          </p:nvPr>
        </p:nvGraphicFramePr>
        <p:xfrm>
          <a:off x="107504" y="4128383"/>
          <a:ext cx="8928993" cy="740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4942"/>
                <a:gridCol w="1401322"/>
                <a:gridCol w="936104"/>
                <a:gridCol w="864096"/>
                <a:gridCol w="936104"/>
                <a:gridCol w="936104"/>
                <a:gridCol w="1008112"/>
                <a:gridCol w="936104"/>
                <a:gridCol w="936105"/>
              </a:tblGrid>
              <a:tr h="3087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софинансирования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2019-2024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60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Самарская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(ФБ)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(ОБ)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25,7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25,7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2987824" y="3789040"/>
            <a:ext cx="51278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Системные меры </a:t>
            </a:r>
            <a:endParaRPr lang="ru-RU" sz="1400" b="1" dirty="0">
              <a:solidFill>
                <a:prstClr val="black"/>
              </a:solidFill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8731"/>
            <a:ext cx="9144000" cy="130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44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/>
          </p:cNvSpPr>
          <p:nvPr>
            <p:ph type="sldNum" sz="quarter" idx="2"/>
          </p:nvPr>
        </p:nvSpPr>
        <p:spPr>
          <a:xfrm>
            <a:off x="8172399" y="6652002"/>
            <a:ext cx="174772" cy="2269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20</a:t>
            </a:fld>
            <a:endParaRPr/>
          </a:p>
        </p:txBody>
      </p:sp>
      <p:sp>
        <p:nvSpPr>
          <p:cNvPr id="432" name="Shape 432"/>
          <p:cNvSpPr>
            <a:spLocks noGrp="1"/>
          </p:cNvSpPr>
          <p:nvPr>
            <p:ph type="title"/>
          </p:nvPr>
        </p:nvSpPr>
        <p:spPr>
          <a:xfrm>
            <a:off x="251520" y="20083"/>
            <a:ext cx="8388423" cy="76470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34" name="Shape 434"/>
          <p:cNvSpPr/>
          <p:nvPr/>
        </p:nvSpPr>
        <p:spPr>
          <a:xfrm>
            <a:off x="1168146" y="908720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endParaRPr dirty="0"/>
          </a:p>
        </p:txBody>
      </p:sp>
      <p:sp>
        <p:nvSpPr>
          <p:cNvPr id="7" name="Shape 435"/>
          <p:cNvSpPr/>
          <p:nvPr/>
        </p:nvSpPr>
        <p:spPr>
          <a:xfrm>
            <a:off x="683568" y="57256"/>
            <a:ext cx="8352928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ru-RU" sz="1600" dirty="0" smtClean="0"/>
              <a:t>НАЦИОНАЛЬНЫЙ ПРОЕКТ «МЕЖДУНАРОДНАЯ КООПЕРАЦИЯ И ЭКСПОРТ»</a:t>
            </a:r>
          </a:p>
          <a:p>
            <a:r>
              <a:rPr lang="ru-RU" sz="1600" dirty="0"/>
              <a:t>муниципальный район </a:t>
            </a:r>
            <a:r>
              <a:rPr lang="ru-RU" sz="1600" dirty="0" smtClean="0"/>
              <a:t>Алексеевский</a:t>
            </a:r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050480"/>
              </p:ext>
            </p:extLst>
          </p:nvPr>
        </p:nvGraphicFramePr>
        <p:xfrm>
          <a:off x="107504" y="1293868"/>
          <a:ext cx="8928992" cy="93610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4841"/>
                <a:gridCol w="6011200"/>
                <a:gridCol w="1240138"/>
                <a:gridCol w="1322813"/>
              </a:tblGrid>
              <a:tr h="566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целевого п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оказателя, ед. изм.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Плановое значение на 2019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Факт.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значение на отчетную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01.10.2019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87" marR="61587" marT="0" marB="0" anchor="ctr"/>
                </a:tc>
              </a:tr>
              <a:tr h="3577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1.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87" marR="61587" marT="0" marB="0" anchor="ctr"/>
                </a:tc>
                <a:tc>
                  <a:txBody>
                    <a:bodyPr/>
                    <a:lstStyle/>
                    <a:p>
                      <a:pPr marL="30480" marR="0" lvl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Прирост количества экспортеров (нарастающим итогом)</a:t>
                      </a:r>
                    </a:p>
                  </a:txBody>
                  <a:tcPr marL="61587" marR="615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1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0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87" marR="61587" marT="0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18724" y="908720"/>
            <a:ext cx="482453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 smtClean="0"/>
              <a:t>1. ОСНОВНЫЕ ЦЕЛЕВЫЕ ПОКАЗАТЕЛИ</a:t>
            </a:r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930692" y="2348880"/>
            <a:ext cx="540060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400" b="1" dirty="0" smtClean="0"/>
              <a:t>2. </a:t>
            </a:r>
            <a:r>
              <a:rPr lang="ru-RU" sz="1200" b="1" dirty="0" smtClean="0"/>
              <a:t>ОСНОВНЫЕ МЕРОПРИЯТИЯ</a:t>
            </a:r>
            <a:endParaRPr lang="ru-RU" sz="1200" b="1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032946"/>
              </p:ext>
            </p:extLst>
          </p:nvPr>
        </p:nvGraphicFramePr>
        <p:xfrm>
          <a:off x="107504" y="2656655"/>
          <a:ext cx="8928992" cy="349941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2191"/>
                <a:gridCol w="5697699"/>
                <a:gridCol w="1080120"/>
                <a:gridCol w="189898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основных мероприятий</a:t>
                      </a:r>
                      <a:r>
                        <a:rPr lang="ru-RU" sz="1100" b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контрольных точек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Срок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 </a:t>
                      </a: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выполнено/в </a:t>
                      </a: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процессе/ведется подготовка)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</a:tr>
              <a:tr h="50525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1.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Совершенствование структуры посевных площадей в сторону увеличения доли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экспортно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 ориентированной продукции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постоянно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 процессе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822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2.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Ввод в оборот неиспользуемых земель и повышение интенсивности производства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постоянно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 процессе</a:t>
                      </a:r>
                      <a:endParaRPr lang="ru-RU" sz="12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3073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3.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Создание условий для реализации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экспортно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 ориентированных инвестиционных проектов на территории муниципальных районов (подбор инвестиционных площадок, содействие в обеспечении объектов транспортно-инженерной инфраструктурой)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постоянно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 процессе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5722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4.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Информирование экспортеров об актуальных мерах поддержки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постоянно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 процессе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5632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5.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Содействие в подготовке и проведении образовательных семинаров для </a:t>
                      </a:r>
                      <a:r>
                        <a:rPr lang="ru-RU" sz="12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экспортно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 ориентированных компаний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постоянно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Times New Roman" pitchFamily="18" charset="0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Times New Roman" pitchFamily="18" charset="0"/>
                          <a:sym typeface="Arial"/>
                        </a:rPr>
                        <a:t>в процессе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21940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169995" y="1083513"/>
            <a:ext cx="33740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1</a:t>
            </a:r>
            <a:r>
              <a:rPr lang="ru-RU" sz="1200" b="1" dirty="0" smtClean="0">
                <a:solidFill>
                  <a:prstClr val="black"/>
                </a:solidFill>
              </a:rPr>
              <a:t>. Информационная безопасность 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198467" y="1330895"/>
            <a:ext cx="51278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</a:rPr>
              <a:t>. Кадры для цифровой экономики 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4719513" y="1321271"/>
            <a:ext cx="381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4. </a:t>
            </a:r>
            <a:r>
              <a:rPr lang="ru-RU" sz="1200" b="1" dirty="0" smtClean="0">
                <a:solidFill>
                  <a:prstClr val="black"/>
                </a:solidFill>
              </a:rPr>
              <a:t>Цифровые технологии</a:t>
            </a:r>
            <a:endParaRPr lang="ru-RU" sz="1200" b="1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164507" y="744959"/>
            <a:ext cx="51275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B050"/>
                </a:solidFill>
              </a:rPr>
              <a:t>Федеральные проекты, входящие в состав: 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162782" y="1628800"/>
            <a:ext cx="33123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B050"/>
                </a:solidFill>
              </a:rPr>
              <a:t>Целевые </a:t>
            </a:r>
            <a:r>
              <a:rPr lang="ru-RU" sz="1400" b="1" dirty="0" smtClean="0">
                <a:solidFill>
                  <a:srgbClr val="00B050"/>
                </a:solidFill>
              </a:rPr>
              <a:t>показатели*:</a:t>
            </a:r>
            <a:endParaRPr lang="ru-RU" sz="14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531628"/>
              </p:ext>
            </p:extLst>
          </p:nvPr>
        </p:nvGraphicFramePr>
        <p:xfrm>
          <a:off x="119374" y="1988840"/>
          <a:ext cx="8856885" cy="2345173"/>
        </p:xfrm>
        <a:graphic>
          <a:graphicData uri="http://schemas.openxmlformats.org/drawingml/2006/table">
            <a:tbl>
              <a:tblPr firstRow="1" firstCol="1" bandRow="1"/>
              <a:tblGrid>
                <a:gridCol w="3723155"/>
                <a:gridCol w="729471"/>
                <a:gridCol w="720080"/>
                <a:gridCol w="720080"/>
                <a:gridCol w="720080"/>
                <a:gridCol w="792088"/>
                <a:gridCol w="720080"/>
                <a:gridCol w="731851"/>
              </a:tblGrid>
              <a:tr h="4375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Целевой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Базовое </a:t>
                      </a: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значение 2018</a:t>
                      </a:r>
                      <a:r>
                        <a:rPr lang="ru-RU" sz="11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 г. 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2020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2021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2022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2023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2024 г.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5805">
                <a:tc>
                  <a:txBody>
                    <a:bodyPr/>
                    <a:lstStyle/>
                    <a:p>
                      <a:pPr marL="304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медицинских организаций государственной и муниципальной систем здравоохранения (больницы и поликлиники), подключенных к сети "Интернет", %</a:t>
                      </a:r>
                      <a:endParaRPr lang="ru-RU" sz="900" b="1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95</a:t>
                      </a:r>
                      <a:endParaRPr lang="ru-RU" sz="9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100</a:t>
                      </a: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100</a:t>
                      </a: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9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100</a:t>
                      </a: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304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фельдшерских и фельдшерско-акушерских пунктов государственной и муниципальной систем здравоохранения, подключенных к сети "Интернет", %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8,76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</a:t>
                      </a: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100</a:t>
                      </a: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2357">
                <a:tc>
                  <a:txBody>
                    <a:bodyPr/>
                    <a:lstStyle/>
                    <a:p>
                      <a:pPr marL="304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Количество выпускников системы профессионального образования с ключевыми </a:t>
                      </a: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компетенциями цифровой экономики, </a:t>
                      </a:r>
                      <a:r>
                        <a:rPr lang="ru-RU" sz="900" dirty="0" err="1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тыс.чел</a:t>
                      </a:r>
                      <a:r>
                        <a:rPr lang="ru-RU" sz="9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.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6,724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8,966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8077">
                <a:tc>
                  <a:txBody>
                    <a:bodyPr/>
                    <a:lstStyle/>
                    <a:p>
                      <a:pPr marL="3048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</a:rPr>
                        <a:t>Средний срок простоя государственных информационных систем в результате компьютерных атак</a:t>
                      </a:r>
                      <a:r>
                        <a:rPr lang="ru-RU" sz="9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, часов </a:t>
                      </a:r>
                      <a:endParaRPr lang="ru-RU" sz="1050" b="1" u="non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24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18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3048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Доля взаимодействий граждан и коммерческих организаций с государственными (муниципальными) органами и бюджетными учреждениями, осуществляемых в цифровом виде, %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  <a:spcAft>
                          <a:spcPts val="0"/>
                        </a:spcAft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0" marR="0" marT="47625" marB="476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Shape 435"/>
          <p:cNvSpPr/>
          <p:nvPr/>
        </p:nvSpPr>
        <p:spPr>
          <a:xfrm>
            <a:off x="971600" y="5807"/>
            <a:ext cx="7488832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НАЦИОНАЛЬНАЯ ПРОГРАММА </a:t>
            </a:r>
          </a:p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«ЦИФРОВАЯ ЭКОНОМИКА РОССИЙСКОЙ ФЕДЕРАЦИИ»</a:t>
            </a:r>
            <a:endParaRPr lang="ru-RU" altLang="ru-RU" dirty="0">
              <a:latin typeface="Arial" panose="020B0604020202020204" pitchFamily="34" charset="0"/>
              <a:ea typeface="MS Mincho" pitchFamily="49" charset="-128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4716015" y="1083513"/>
            <a:ext cx="51278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3</a:t>
            </a:r>
            <a:r>
              <a:rPr lang="ru-RU" sz="1200" b="1" dirty="0" smtClean="0">
                <a:solidFill>
                  <a:prstClr val="black"/>
                </a:solidFill>
              </a:rPr>
              <a:t>. Информационная инфраструктура </a:t>
            </a:r>
            <a:endParaRPr lang="ru-RU" sz="1200" b="1" dirty="0">
              <a:solidFill>
                <a:prstClr val="black"/>
              </a:solidFill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8" y="6669360"/>
            <a:ext cx="9144000" cy="13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4719513" y="1535942"/>
            <a:ext cx="43169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</a:rPr>
              <a:t>5</a:t>
            </a:r>
            <a:r>
              <a:rPr lang="ru-RU" sz="1200" b="1" dirty="0" smtClean="0">
                <a:solidFill>
                  <a:prstClr val="black"/>
                </a:solidFill>
              </a:rPr>
              <a:t>. Цифровое государственное управление</a:t>
            </a:r>
            <a:endParaRPr lang="ru-RU" sz="1200" b="1" dirty="0">
              <a:solidFill>
                <a:prstClr val="black"/>
              </a:solidFill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556324"/>
              </p:ext>
            </p:extLst>
          </p:nvPr>
        </p:nvGraphicFramePr>
        <p:xfrm>
          <a:off x="179217" y="4991578"/>
          <a:ext cx="8713265" cy="11508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6101"/>
                <a:gridCol w="1289449"/>
                <a:gridCol w="859634"/>
                <a:gridCol w="931269"/>
                <a:gridCol w="859634"/>
                <a:gridCol w="1002905"/>
                <a:gridCol w="859634"/>
                <a:gridCol w="894587"/>
                <a:gridCol w="970052"/>
              </a:tblGrid>
              <a:tr h="469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Субъект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Уровень </a:t>
                      </a: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софинансирования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2021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2019-2024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267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Самарская область</a:t>
                      </a:r>
                      <a:endParaRPr lang="ru-RU" sz="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ФБ</a:t>
                      </a:r>
                      <a:endParaRPr lang="ru-RU" sz="9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15,0346</a:t>
                      </a: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33867" marR="33867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8425">
                <a:tc vMerge="1">
                  <a:txBody>
                    <a:bodyPr/>
                    <a:lstStyle/>
                    <a:p>
                      <a:pPr algn="ctr"/>
                      <a:endParaRPr lang="ru-RU" sz="105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ОБ</a:t>
                      </a:r>
                      <a:endParaRPr lang="ru-RU" sz="9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62879" marR="62879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61,4718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30,2266</a:t>
                      </a:r>
                    </a:p>
                  </a:txBody>
                  <a:tcPr marL="25400" marR="254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38,3166</a:t>
                      </a:r>
                    </a:p>
                  </a:txBody>
                  <a:tcPr marL="25400" marR="254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25400" marR="254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25400" marR="254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900" b="0" i="0" u="none" strike="noStrike" kern="12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25400" marR="2540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b="0" i="0" u="none" strike="noStrike" kern="12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  <a:sym typeface="Arial"/>
                        </a:rPr>
                        <a:t>130,015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BE282341-7461-4278-8440-05D20DE090ED}"/>
              </a:ext>
            </a:extLst>
          </p:cNvPr>
          <p:cNvSpPr/>
          <p:nvPr/>
        </p:nvSpPr>
        <p:spPr>
          <a:xfrm>
            <a:off x="198467" y="4683800"/>
            <a:ext cx="2930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00B050"/>
                </a:solidFill>
              </a:rPr>
              <a:t>Ресурсы (</a:t>
            </a:r>
            <a:r>
              <a:rPr lang="ru-RU" sz="1200" b="1" dirty="0">
                <a:solidFill>
                  <a:srgbClr val="00B050"/>
                </a:solidFill>
              </a:rPr>
              <a:t>млн. рублей</a:t>
            </a:r>
            <a:r>
              <a:rPr lang="ru-RU" sz="1200" b="1" dirty="0" smtClean="0">
                <a:solidFill>
                  <a:srgbClr val="00B050"/>
                </a:solidFill>
              </a:rPr>
              <a:t>)*:</a:t>
            </a:r>
            <a:r>
              <a:rPr lang="ru-RU" sz="1200" b="1" dirty="0" smtClean="0"/>
              <a:t> </a:t>
            </a:r>
            <a:endParaRPr lang="ru-RU" sz="1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9755" y="6165304"/>
            <a:ext cx="900057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900" dirty="0" smtClean="0">
              <a:latin typeface="Century Gothic (Основной текст)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9075" y="4355812"/>
            <a:ext cx="8641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 smtClean="0">
                <a:latin typeface="Century Gothic (Основной текст)"/>
              </a:rPr>
              <a:t>*   Значения показателей установлены в соответствии с доведенными декомпозированными значениями показателей в соответствующих соглашениях о реализации региональных проектов на территории Самарской области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3409" y="6296109"/>
            <a:ext cx="8963389" cy="2616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v"/>
            </a:pPr>
            <a:r>
              <a:rPr lang="ru-RU" sz="1100" b="1" dirty="0"/>
              <a:t>В рамках реализации национального проекта </a:t>
            </a:r>
            <a:r>
              <a:rPr lang="ru-RU" sz="1100" b="1" dirty="0" smtClean="0"/>
              <a:t>до  </a:t>
            </a:r>
            <a:r>
              <a:rPr lang="ru-RU" sz="1100" b="1" dirty="0"/>
              <a:t>м. р. Алексеевский декомпозированные показатели, не доведены.</a:t>
            </a:r>
          </a:p>
        </p:txBody>
      </p:sp>
    </p:spTree>
    <p:extLst>
      <p:ext uri="{BB962C8B-B14F-4D97-AF65-F5344CB8AC3E}">
        <p14:creationId xmlns:p14="http://schemas.microsoft.com/office/powerpoint/2010/main" val="107508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177717" y="1237401"/>
            <a:ext cx="4953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1. КУЛЬТУРНАЯ СРЕДА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177717" y="1533072"/>
            <a:ext cx="49427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2. ТВОРЧЕСКИЕ ЛЮДИ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CBA6747-59C9-42D0-9D74-834125E26F82}"/>
              </a:ext>
            </a:extLst>
          </p:cNvPr>
          <p:cNvSpPr/>
          <p:nvPr/>
        </p:nvSpPr>
        <p:spPr>
          <a:xfrm>
            <a:off x="177717" y="1840848"/>
            <a:ext cx="6196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</a:rPr>
              <a:t>3. ЦИФРОВАЯ КУЛЬТУРА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164507" y="744959"/>
            <a:ext cx="51275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Федеральные проекты, входящие в состав: </a:t>
            </a:r>
            <a:endParaRPr lang="ru-RU" sz="1600" b="1" dirty="0">
              <a:solidFill>
                <a:srgbClr val="00B050"/>
              </a:solidFill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BB16EB14-9D62-4F07-8C97-A22564793177}"/>
              </a:ext>
            </a:extLst>
          </p:cNvPr>
          <p:cNvSpPr/>
          <p:nvPr/>
        </p:nvSpPr>
        <p:spPr>
          <a:xfrm>
            <a:off x="164506" y="2148625"/>
            <a:ext cx="31730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Целевые показатели:</a:t>
            </a:r>
            <a:endParaRPr lang="ru-RU" sz="1600" b="1" dirty="0">
              <a:solidFill>
                <a:srgbClr val="00B050"/>
              </a:solidFill>
            </a:endParaRP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057551"/>
              </p:ext>
            </p:extLst>
          </p:nvPr>
        </p:nvGraphicFramePr>
        <p:xfrm>
          <a:off x="107504" y="5302880"/>
          <a:ext cx="8928993" cy="11398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4942"/>
                <a:gridCol w="825257"/>
                <a:gridCol w="1008112"/>
                <a:gridCol w="1008112"/>
                <a:gridCol w="1045689"/>
                <a:gridCol w="1003388"/>
                <a:gridCol w="983520"/>
                <a:gridCol w="998617"/>
                <a:gridCol w="1081356"/>
              </a:tblGrid>
              <a:tr h="394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РФ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</a:t>
                      </a:r>
                      <a:r>
                        <a:rPr lang="ru-RU" sz="1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софинан-сирования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</a:tr>
              <a:tr h="3027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Самарская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область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6,7%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(ФБ)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20,46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50,34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50,34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0,00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50,34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171,48 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</a:tr>
              <a:tr h="263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>
                    <a:solidFill>
                      <a:schemeClr val="tx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93,3%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(ОБ)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761,08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405,88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401,65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270,64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262,45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270,64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2372,34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879" marR="62879" marT="0" marB="0" anchor="ctr"/>
                </a:tc>
              </a:tr>
            </a:tbl>
          </a:graphicData>
        </a:graphic>
      </p:graphicFrame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BE282341-7461-4278-8440-05D20DE090ED}"/>
              </a:ext>
            </a:extLst>
          </p:cNvPr>
          <p:cNvSpPr/>
          <p:nvPr/>
        </p:nvSpPr>
        <p:spPr>
          <a:xfrm>
            <a:off x="177717" y="4875763"/>
            <a:ext cx="27815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B050"/>
                </a:solidFill>
              </a:rPr>
              <a:t>Ресурсы (млн. рублей): 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sp>
        <p:nvSpPr>
          <p:cNvPr id="14" name="Shape 435"/>
          <p:cNvSpPr/>
          <p:nvPr/>
        </p:nvSpPr>
        <p:spPr>
          <a:xfrm>
            <a:off x="2167449" y="167352"/>
            <a:ext cx="521552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latin typeface="Arial" panose="020B0604020202020204" pitchFamily="34" charset="0"/>
                <a:ea typeface="MS Mincho" pitchFamily="49" charset="-128"/>
              </a:rPr>
              <a:t>НАЦИОНАЛЬНЫЙ ПРОЕКТ «КУЛЬТУРА»</a:t>
            </a:r>
            <a:endParaRPr lang="ru-RU" altLang="ru-RU" dirty="0">
              <a:latin typeface="Arial" panose="020B0604020202020204" pitchFamily="34" charset="0"/>
              <a:ea typeface="MS Mincho" pitchFamily="49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048974"/>
              </p:ext>
            </p:extLst>
          </p:nvPr>
        </p:nvGraphicFramePr>
        <p:xfrm>
          <a:off x="177717" y="2487181"/>
          <a:ext cx="8727974" cy="2256249"/>
        </p:xfrm>
        <a:graphic>
          <a:graphicData uri="http://schemas.openxmlformats.org/drawingml/2006/table">
            <a:tbl>
              <a:tblPr firstRow="1" firstCol="1" bandRow="1"/>
              <a:tblGrid>
                <a:gridCol w="3903438"/>
                <a:gridCol w="1051851"/>
                <a:gridCol w="709365"/>
                <a:gridCol w="700187"/>
                <a:gridCol w="612664"/>
                <a:gridCol w="612664"/>
                <a:gridCol w="560887"/>
                <a:gridCol w="576918"/>
              </a:tblGrid>
              <a:tr h="166937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Целевой 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Базовое </a:t>
                      </a:r>
                      <a:r>
                        <a:rPr lang="ru-RU" sz="105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значение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01.01.2018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Период, год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79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51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24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524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2021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2023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2024</a:t>
                      </a:r>
                      <a:endParaRPr lang="ru-RU" sz="105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90553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на 15% числа посещений организаций культуры </a:t>
                      </a:r>
                      <a:r>
                        <a:rPr lang="ru-RU" sz="140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(%) (нарастающим итогом)</a:t>
                      </a:r>
                      <a:endParaRPr lang="ru-RU" sz="1400" b="1" u="none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12900,07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тыс. посещений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101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103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0033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105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107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977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110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115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36000"/>
                      </a:schemeClr>
                    </a:solidFill>
                  </a:tcPr>
                </a:tc>
              </a:tr>
              <a:tr h="1060491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Увеличение числа обращений к цифровым ресурсам в сфере культуры в 5 раз </a:t>
                      </a:r>
                      <a:r>
                        <a:rPr lang="ru-RU" sz="140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(нарастающим итогом)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0,070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млн. обращений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+mj-lt"/>
                          <a:ea typeface="Calibri"/>
                          <a:cs typeface="Times New Roman"/>
                        </a:rPr>
                        <a:t>0,07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effectLst/>
                          <a:latin typeface="+mj-lt"/>
                          <a:ea typeface="Calibri"/>
                          <a:cs typeface="Times New Roman"/>
                        </a:rPr>
                        <a:t>0,11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0,14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0,21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93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0,28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0,35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alpha val="52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30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72F0A15-0AFF-4A8B-9214-36F66F47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1437" y="6492875"/>
            <a:ext cx="514400" cy="365125"/>
          </a:xfrm>
        </p:spPr>
        <p:txBody>
          <a:bodyPr/>
          <a:lstStyle/>
          <a:p>
            <a:fld id="{33D78B8A-58FF-4BB4-B6B6-A98D4AC5AC54}" type="slidenum">
              <a:rPr lang="ru-RU" smtClean="0"/>
              <a:t>23</a:t>
            </a:fld>
            <a:endParaRPr lang="ru-RU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BE282341-7461-4278-8440-05D20DE090ED}"/>
              </a:ext>
            </a:extLst>
          </p:cNvPr>
          <p:cNvSpPr/>
          <p:nvPr/>
        </p:nvSpPr>
        <p:spPr>
          <a:xfrm>
            <a:off x="177717" y="4875763"/>
            <a:ext cx="3000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00B050"/>
                </a:solidFill>
              </a:rPr>
              <a:t> 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sp>
        <p:nvSpPr>
          <p:cNvPr id="14" name="Shape 435"/>
          <p:cNvSpPr/>
          <p:nvPr/>
        </p:nvSpPr>
        <p:spPr>
          <a:xfrm>
            <a:off x="4729014" y="167352"/>
            <a:ext cx="207523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 b="1">
                <a:solidFill>
                  <a:srgbClr val="FFFFFF"/>
                </a:solidFill>
              </a:defRPr>
            </a:lvl1pPr>
          </a:lstStyle>
          <a:p>
            <a:pPr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schemeClr val="bg1"/>
              </a:solidFill>
              <a:latin typeface="Arial" panose="020B0604020202020204" pitchFamily="34" charset="0"/>
              <a:ea typeface="MS Mincho" pitchFamily="49" charset="-128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202115"/>
              </p:ext>
            </p:extLst>
          </p:nvPr>
        </p:nvGraphicFramePr>
        <p:xfrm>
          <a:off x="177717" y="1214279"/>
          <a:ext cx="8786771" cy="2578332"/>
        </p:xfrm>
        <a:graphic>
          <a:graphicData uri="http://schemas.openxmlformats.org/drawingml/2006/table">
            <a:tbl>
              <a:tblPr firstRow="1" firstCol="1" bandRow="1"/>
              <a:tblGrid>
                <a:gridCol w="5738299"/>
                <a:gridCol w="1620673"/>
                <a:gridCol w="1427799"/>
              </a:tblGrid>
              <a:tr h="52030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Целевой 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Плановое значение 2019 г.</a:t>
                      </a:r>
                      <a:endParaRPr lang="ru-RU" sz="12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Факт. значение на 01.10.2019</a:t>
                      </a:r>
                      <a:endParaRPr lang="ru-RU" sz="11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200" marR="52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13057">
                <a:tc>
                  <a:txBody>
                    <a:bodyPr/>
                    <a:lstStyle/>
                    <a:p>
                      <a:pPr marL="3048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числа посещений организаций культуры </a:t>
                      </a:r>
                      <a:r>
                        <a:rPr lang="ru-RU" sz="1400" b="1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(%)</a:t>
                      </a:r>
                      <a:endParaRPr lang="ru-RU" sz="1400" b="1" u="none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84327">
                <a:tc>
                  <a:txBody>
                    <a:bodyPr/>
                    <a:lstStyle/>
                    <a:p>
                      <a:pPr marL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Библиотек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79,16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466" marR="2466" marT="246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61,36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41410"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Музеев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6,26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4,2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07632">
                <a:tc>
                  <a:txBody>
                    <a:bodyPr/>
                    <a:lstStyle/>
                    <a:p>
                      <a:pPr marL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Платных культурно-массовых мероприятий КДУ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12,45</a:t>
                      </a: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latinLnBrk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j-lt"/>
                          <a:ea typeface="Calibri"/>
                          <a:cs typeface="Times New Roman"/>
                          <a:sym typeface="Arial"/>
                        </a:rPr>
                        <a:t>9,72</a:t>
                      </a: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j-lt"/>
                        <a:ea typeface="Calibri"/>
                        <a:cs typeface="Times New Roman"/>
                        <a:sym typeface="Arial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53548">
                <a:tc>
                  <a:txBody>
                    <a:bodyPr/>
                    <a:lstStyle/>
                    <a:p>
                      <a:pPr marL="304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Передвижных культурных центров (</a:t>
                      </a:r>
                      <a:r>
                        <a:rPr lang="ru-RU" sz="1400" b="1" i="0" u="none" strike="noStrike" cap="none" spc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библиобус</a:t>
                      </a:r>
                      <a:r>
                        <a:rPr lang="ru-RU" sz="14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)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1,57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00" marR="52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1,7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99592" y="9862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НАЦИОНАЛЬНЫЙ ПРОЕКТ «Культура»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муниципальный район Алексеевский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59219" y="937280"/>
            <a:ext cx="32255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200" b="1" dirty="0"/>
              <a:t>1. ОСНОВНЫЕ ЦЕЛЕВЫЕ ПОКАЗАТЕЛИ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44987" y="3841303"/>
            <a:ext cx="4559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b="1" dirty="0"/>
              <a:t>2. </a:t>
            </a:r>
            <a:r>
              <a:rPr lang="ru-RU" sz="1200" b="1" dirty="0"/>
              <a:t>ОСНОВНЫЕ МЕРОПРИЯТИЯ И КОНТРОЛЬНЫЕ ТОЧКИ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328541"/>
              </p:ext>
            </p:extLst>
          </p:nvPr>
        </p:nvGraphicFramePr>
        <p:xfrm>
          <a:off x="177717" y="4302968"/>
          <a:ext cx="8786771" cy="10690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8173"/>
                <a:gridCol w="5606946"/>
                <a:gridCol w="1062917"/>
                <a:gridCol w="186873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№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основных мероприятий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контрольных точек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Срок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выполнено/в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процессе/ведется подготовка)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 anchor="ctr"/>
                </a:tc>
              </a:tr>
              <a:tr h="256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Обеспечение учреждений культуры специализированным автотранспортом  для обслуживания населения (автоклуб)</a:t>
                      </a: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31.12.2019г</a:t>
                      </a:r>
                      <a:endParaRPr lang="ru-RU" sz="12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в процессе</a:t>
                      </a:r>
                      <a:endParaRPr lang="ru-RU" sz="11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1537" marR="61537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339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_ШАБЛОН_МЭР_СО - копия">
  <a:themeElements>
    <a:clrScheme name="_ШАБЛОН_МЭР_СО - копия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_ШАБЛОН_МЭР_СО - копия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_ШАБЛОН_МЭР_СО - коп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4875</TotalTime>
  <Words>4744</Words>
  <Application>Microsoft Office PowerPoint</Application>
  <PresentationFormat>Экран (4:3)</PresentationFormat>
  <Paragraphs>1300</Paragraphs>
  <Slides>23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23</vt:i4>
      </vt:variant>
    </vt:vector>
  </HeadingPairs>
  <TitlesOfParts>
    <vt:vector size="36" baseType="lpstr">
      <vt:lpstr>Arial</vt:lpstr>
      <vt:lpstr>Arial Unicode MS</vt:lpstr>
      <vt:lpstr>Calibri</vt:lpstr>
      <vt:lpstr>Century Gothic (Основной текст)</vt:lpstr>
      <vt:lpstr>Helvetica</vt:lpstr>
      <vt:lpstr>MS Mincho</vt:lpstr>
      <vt:lpstr>Times New Roman</vt:lpstr>
      <vt:lpstr>Wingdings</vt:lpstr>
      <vt:lpstr>_ШАБЛОН_МЭР_СО - копия</vt:lpstr>
      <vt:lpstr>Тема Office</vt:lpstr>
      <vt:lpstr>1__ШАБЛОН_МЭР_СО - копия</vt:lpstr>
      <vt:lpstr>1_Тема Office</vt:lpstr>
      <vt:lpstr>2__ШАБЛОН_МЭР_СО - копия</vt:lpstr>
      <vt:lpstr>ИНФОРМАЦИЯ О РЕАЛИЗАЦИИ НАЦИОНАЛЬНЫХ ПРОЕКТОВ НА ТЕРРИТОРИИ                       МУНИЦИПАЛЬНОГО РАЙОНА АЛЕКСЕЕВСКИЙ                    (на 01.10.2019)</vt:lpstr>
      <vt:lpstr> </vt:lpstr>
      <vt:lpstr> </vt:lpstr>
      <vt:lpstr>Презентация PowerPoint</vt:lpstr>
      <vt:lpstr> </vt:lpstr>
      <vt:lpstr>Презентация PowerPoint</vt:lpstr>
      <vt:lpstr> </vt:lpstr>
      <vt:lpstr>Презентация PowerPoint</vt:lpstr>
      <vt:lpstr> 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ПРОЕКТ «Наименование»</dc:title>
  <dc:creator>Шайхова Л.Р.</dc:creator>
  <cp:lastModifiedBy>RePack by Diakov</cp:lastModifiedBy>
  <cp:revision>294</cp:revision>
  <cp:lastPrinted>2019-10-16T10:10:12Z</cp:lastPrinted>
  <dcterms:modified xsi:type="dcterms:W3CDTF">2019-10-17T04:47:19Z</dcterms:modified>
</cp:coreProperties>
</file>